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</p:sldIdLst>
  <p:sldSz cx="9144000" cy="5143500" type="screen16x9"/>
  <p:notesSz cx="9144000" cy="5143500"/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>
              <a:noFill/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>
              <a:noFill/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81"/>
  </p:normalViewPr>
  <p:slideViewPr>
    <p:cSldViewPr snapToGrid="0">
      <p:cViewPr varScale="1">
        <p:scale>
          <a:sx n="103" d="100"/>
          <a:sy n="103" d="100"/>
        </p:scale>
        <p:origin x="1344" y="4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heme" Target="theme/theme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slide" type="title" userDrawn="1">
  <p:cSld name="TIT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 bwMode="auto"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pPr>
              <a:defRPr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 bwMode="auto"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pPr>
              <a:defRPr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6026227" y="0"/>
            <a:ext cx="3117773" cy="5143500"/>
          </a:xfrm>
          <a:prstGeom prst="rect">
            <a:avLst/>
          </a:prstGeom>
          <a:gradFill>
            <a:gsLst>
              <a:gs pos="0">
                <a:srgbClr val="B7ECFB"/>
              </a:gs>
              <a:gs pos="100000">
                <a:srgbClr val="1E6BC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 bwMode="auto"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7775278" y="0"/>
            <a:ext cx="1368722" cy="5143500"/>
          </a:xfrm>
          <a:prstGeom prst="rect">
            <a:avLst/>
          </a:prstGeom>
          <a:gradFill>
            <a:gsLst>
              <a:gs pos="0">
                <a:srgbClr val="B7ECFB"/>
              </a:gs>
              <a:gs pos="100000">
                <a:srgbClr val="1E6BC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 bwMode="auto">
          <a:xfrm>
            <a:off x="4832399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 bwMode="auto"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pPr>
              <a:defRPr/>
            </a:pPr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 bwMode="auto"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pPr>
              <a:defRPr/>
            </a:pPr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 bwMode="auto"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pPr>
              <a:defRPr/>
            </a:pP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 bwMode="auto">
          <a:xfrm>
            <a:off x="265500" y="1233175"/>
            <a:ext cx="4045199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803075"/>
            <a:ext cx="4045199" cy="12350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 bwMode="auto"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 bwMode="auto"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defRPr/>
            </a:pPr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lank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1_Pictu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Picture Placeholder 5"/>
          <p:cNvSpPr>
            <a:spLocks noGrp="1"/>
          </p:cNvSpPr>
          <p:nvPr>
            <p:ph type="pic" sz="quarter" idx="10"/>
          </p:nvPr>
        </p:nvSpPr>
        <p:spPr bwMode="auto">
          <a:xfrm>
            <a:off x="372587" y="2152174"/>
            <a:ext cx="3645694" cy="2243138"/>
          </a:xfrm>
          <a:prstGeom prst="roundRect">
            <a:avLst>
              <a:gd name="adj" fmla="val 8312"/>
            </a:avLst>
          </a:prstGeom>
          <a:solidFill>
            <a:schemeClr val="bg2"/>
          </a:solidFill>
        </p:spPr>
        <p:txBody>
          <a:bodyPr/>
          <a:lstStyle/>
          <a:p>
            <a:pPr>
              <a:defRPr/>
            </a:pPr>
            <a:endParaRPr lang="en-ID"/>
          </a:p>
        </p:txBody>
      </p:sp>
      <p:sp>
        <p:nvSpPr>
          <p:cNvPr id="3" name="Picture Placeholder 5"/>
          <p:cNvSpPr>
            <a:spLocks noGrp="1"/>
          </p:cNvSpPr>
          <p:nvPr>
            <p:ph type="pic" sz="quarter" idx="11"/>
          </p:nvPr>
        </p:nvSpPr>
        <p:spPr bwMode="auto">
          <a:xfrm>
            <a:off x="5161756" y="-217714"/>
            <a:ext cx="1470535" cy="1336109"/>
          </a:xfrm>
          <a:prstGeom prst="roundRect">
            <a:avLst>
              <a:gd name="adj" fmla="val 12863"/>
            </a:avLst>
          </a:prstGeom>
          <a:solidFill>
            <a:schemeClr val="bg2"/>
          </a:solidFill>
        </p:spPr>
        <p:txBody>
          <a:bodyPr/>
          <a:lstStyle/>
          <a:p>
            <a:pPr>
              <a:defRPr/>
            </a:pPr>
            <a:endParaRPr lang="en-ID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2"/>
          </p:nvPr>
        </p:nvSpPr>
        <p:spPr bwMode="auto">
          <a:xfrm>
            <a:off x="7355683" y="3813175"/>
            <a:ext cx="2027804" cy="1499054"/>
          </a:xfrm>
          <a:prstGeom prst="roundRect">
            <a:avLst>
              <a:gd name="adj" fmla="val 10690"/>
            </a:avLst>
          </a:prstGeom>
          <a:solidFill>
            <a:schemeClr val="bg2"/>
          </a:solidFill>
        </p:spPr>
        <p:txBody>
          <a:bodyPr/>
          <a:lstStyle/>
          <a:p>
            <a:pPr>
              <a:defRPr/>
            </a:pPr>
            <a:endParaRPr lang="en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629841" y="273844"/>
            <a:ext cx="7886700" cy="994172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29842" y="1878806"/>
            <a:ext cx="3868340" cy="276344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4629150" y="1878806"/>
            <a:ext cx="3887391" cy="2763441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0041645-CAD1-4C47-BB5A-46E8DEF59BE5}" type="datetimeFigureOut">
              <a:rPr lang="ru-RU"/>
              <a:t>20.05.2025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6DAB3CD-F58E-46EA-B56E-678F3D84D371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C24CC90-A894-4DA5-B1E3-621904D34A97}" type="datetimeFigureOut">
              <a:rPr lang="ru-RU"/>
              <a:t>20.05.2025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B255D7B-5691-4636-BAE3-AC7A990E1718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"/>
              <a:t>‹#›</a:t>
            </a:fld>
            <a:endParaRPr/>
          </a:p>
        </p:txBody>
      </p:sp>
      <p:sp>
        <p:nvSpPr>
          <p:cNvPr id="4" name="Rectangle 1"/>
          <p:cNvSpPr/>
          <p:nvPr userDrawn="1"/>
        </p:nvSpPr>
        <p:spPr bwMode="auto">
          <a:xfrm>
            <a:off x="7775278" y="0"/>
            <a:ext cx="1368722" cy="5143500"/>
          </a:xfrm>
          <a:prstGeom prst="rect">
            <a:avLst/>
          </a:prstGeom>
          <a:gradFill>
            <a:gsLst>
              <a:gs pos="0">
                <a:srgbClr val="B7ECFB"/>
              </a:gs>
              <a:gs pos="100000">
                <a:srgbClr val="1E6BC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/>
          </a:p>
        </p:txBody>
      </p:sp>
      <p:pic>
        <p:nvPicPr>
          <p:cNvPr id="15" name="Рисунок 14" descr="Изображение выглядит как Шрифт, Графика, белый, графический дизайн&#10;&#10;Содержимое, созданное искусственным интеллектом, может быть неверным."/>
          <p:cNvPicPr>
            <a:picLocks noChangeAspect="1"/>
          </p:cNvPicPr>
          <p:nvPr userDrawn="1"/>
        </p:nvPicPr>
        <p:blipFill>
          <a:blip r:embed="rId16"/>
          <a:stretch/>
        </p:blipFill>
        <p:spPr bwMode="auto">
          <a:xfrm>
            <a:off x="8052390" y="4752488"/>
            <a:ext cx="871849" cy="115225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6.xml"/><Relationship Id="rId3" Type="http://schemas.openxmlformats.org/officeDocument/2006/relationships/slide" Target="slide55.xml"/><Relationship Id="rId7" Type="http://schemas.openxmlformats.org/officeDocument/2006/relationships/slide" Target="slide110.xml"/><Relationship Id="rId12" Type="http://schemas.openxmlformats.org/officeDocument/2006/relationships/slide" Target="slide128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15.xml"/><Relationship Id="rId11" Type="http://schemas.openxmlformats.org/officeDocument/2006/relationships/slide" Target="slide123.xml"/><Relationship Id="rId5" Type="http://schemas.openxmlformats.org/officeDocument/2006/relationships/slide" Target="slide89.xml"/><Relationship Id="rId10" Type="http://schemas.openxmlformats.org/officeDocument/2006/relationships/slide" Target="slide4.xml"/><Relationship Id="rId4" Type="http://schemas.openxmlformats.org/officeDocument/2006/relationships/slide" Target="slide83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slide" Target="slide14.xml"/><Relationship Id="rId18" Type="http://schemas.openxmlformats.org/officeDocument/2006/relationships/slide" Target="slide3.xml"/><Relationship Id="rId3" Type="http://schemas.openxmlformats.org/officeDocument/2006/relationships/slide" Target="slide7.xml"/><Relationship Id="rId7" Type="http://schemas.openxmlformats.org/officeDocument/2006/relationships/image" Target="../media/image6.png"/><Relationship Id="rId12" Type="http://schemas.openxmlformats.org/officeDocument/2006/relationships/slide" Target="slide9.xml"/><Relationship Id="rId17" Type="http://schemas.openxmlformats.org/officeDocument/2006/relationships/slide" Target="slide24.xml"/><Relationship Id="rId2" Type="http://schemas.openxmlformats.org/officeDocument/2006/relationships/slide" Target="slide4.xml"/><Relationship Id="rId16" Type="http://schemas.openxmlformats.org/officeDocument/2006/relationships/slide" Target="slide21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31.xml"/><Relationship Id="rId11" Type="http://schemas.openxmlformats.org/officeDocument/2006/relationships/slide" Target="slide19.xml"/><Relationship Id="rId5" Type="http://schemas.openxmlformats.org/officeDocument/2006/relationships/slide" Target="slide5.xml"/><Relationship Id="rId15" Type="http://schemas.openxmlformats.org/officeDocument/2006/relationships/slide" Target="slide18.xml"/><Relationship Id="rId10" Type="http://schemas.openxmlformats.org/officeDocument/2006/relationships/slide" Target="slide20.xml"/><Relationship Id="rId4" Type="http://schemas.openxmlformats.org/officeDocument/2006/relationships/slide" Target="slide6.xml"/><Relationship Id="rId9" Type="http://schemas.openxmlformats.org/officeDocument/2006/relationships/slide" Target="slide17.xml"/><Relationship Id="rId1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slide" Target="slide10.xml"/><Relationship Id="rId18" Type="http://schemas.openxmlformats.org/officeDocument/2006/relationships/slide" Target="slide6.xml"/><Relationship Id="rId3" Type="http://schemas.openxmlformats.org/officeDocument/2006/relationships/slide" Target="slide33.xml"/><Relationship Id="rId7" Type="http://schemas.openxmlformats.org/officeDocument/2006/relationships/slide" Target="slide16.xml"/><Relationship Id="rId12" Type="http://schemas.openxmlformats.org/officeDocument/2006/relationships/slide" Target="slide14.xml"/><Relationship Id="rId17" Type="http://schemas.openxmlformats.org/officeDocument/2006/relationships/slide" Target="slide7.xml"/><Relationship Id="rId2" Type="http://schemas.openxmlformats.org/officeDocument/2006/relationships/slide" Target="slide4.xml"/><Relationship Id="rId16" Type="http://schemas.openxmlformats.org/officeDocument/2006/relationships/slide" Target="slide8.xml"/><Relationship Id="rId20" Type="http://schemas.openxmlformats.org/officeDocument/2006/relationships/slide" Target="slide3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24.xml"/><Relationship Id="rId11" Type="http://schemas.openxmlformats.org/officeDocument/2006/relationships/slide" Target="slide9.xml"/><Relationship Id="rId5" Type="http://schemas.openxmlformats.org/officeDocument/2006/relationships/slide" Target="slide21.xml"/><Relationship Id="rId15" Type="http://schemas.openxmlformats.org/officeDocument/2006/relationships/image" Target="../media/image7.png"/><Relationship Id="rId10" Type="http://schemas.openxmlformats.org/officeDocument/2006/relationships/slide" Target="slide19.xml"/><Relationship Id="rId19" Type="http://schemas.openxmlformats.org/officeDocument/2006/relationships/slide" Target="slide5.xml"/><Relationship Id="rId4" Type="http://schemas.openxmlformats.org/officeDocument/2006/relationships/image" Target="../media/image6.png"/><Relationship Id="rId9" Type="http://schemas.openxmlformats.org/officeDocument/2006/relationships/slide" Target="slide20.xml"/><Relationship Id="rId14" Type="http://schemas.openxmlformats.org/officeDocument/2006/relationships/slide" Target="slide1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23.xml"/><Relationship Id="rId18" Type="http://schemas.openxmlformats.org/officeDocument/2006/relationships/slide" Target="slide6.xml"/><Relationship Id="rId3" Type="http://schemas.openxmlformats.org/officeDocument/2006/relationships/slide" Target="slide22.xml"/><Relationship Id="rId7" Type="http://schemas.openxmlformats.org/officeDocument/2006/relationships/slide" Target="slide15.xml"/><Relationship Id="rId12" Type="http://schemas.openxmlformats.org/officeDocument/2006/relationships/slide" Target="slide35.xml"/><Relationship Id="rId17" Type="http://schemas.openxmlformats.org/officeDocument/2006/relationships/slide" Target="slide7.xml"/><Relationship Id="rId2" Type="http://schemas.openxmlformats.org/officeDocument/2006/relationships/slide" Target="slide9.xml"/><Relationship Id="rId16" Type="http://schemas.openxmlformats.org/officeDocument/2006/relationships/slide" Target="slide19.xml"/><Relationship Id="rId20" Type="http://schemas.openxmlformats.org/officeDocument/2006/relationships/slide" Target="slide3.xml"/><Relationship Id="rId1" Type="http://schemas.openxmlformats.org/officeDocument/2006/relationships/slideLayout" Target="../slideLayouts/slideLayout11.xml"/><Relationship Id="rId6" Type="http://schemas.openxmlformats.org/officeDocument/2006/relationships/slide" Target="slide20.xml"/><Relationship Id="rId11" Type="http://schemas.openxmlformats.org/officeDocument/2006/relationships/slide" Target="slide4.xml"/><Relationship Id="rId5" Type="http://schemas.openxmlformats.org/officeDocument/2006/relationships/slide" Target="slide12.xml"/><Relationship Id="rId15" Type="http://schemas.openxmlformats.org/officeDocument/2006/relationships/slide" Target="slide18.xml"/><Relationship Id="rId10" Type="http://schemas.openxmlformats.org/officeDocument/2006/relationships/slide" Target="slide29.xml"/><Relationship Id="rId19" Type="http://schemas.openxmlformats.org/officeDocument/2006/relationships/slide" Target="slide5.xml"/><Relationship Id="rId4" Type="http://schemas.openxmlformats.org/officeDocument/2006/relationships/slide" Target="slide14.xml"/><Relationship Id="rId9" Type="http://schemas.openxmlformats.org/officeDocument/2006/relationships/slide" Target="slide27.xml"/><Relationship Id="rId1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1.png"/><Relationship Id="rId7" Type="http://schemas.openxmlformats.org/officeDocument/2006/relationships/slide" Target="slide6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Relationship Id="rId6" Type="http://schemas.openxmlformats.org/officeDocument/2006/relationships/slide" Target="slide7.xml"/><Relationship Id="rId5" Type="http://schemas.openxmlformats.org/officeDocument/2006/relationships/slide" Target="slide4.xml"/><Relationship Id="rId4" Type="http://schemas.openxmlformats.org/officeDocument/2006/relationships/image" Target="../media/image12.png"/><Relationship Id="rId9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" Target="slide7.xml"/><Relationship Id="rId7" Type="http://schemas.openxmlformats.org/officeDocument/2006/relationships/image" Target="../media/image14.png"/><Relationship Id="rId12" Type="http://schemas.openxmlformats.org/officeDocument/2006/relationships/slide" Target="slide3.xml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2.xml"/><Relationship Id="rId4" Type="http://schemas.openxmlformats.org/officeDocument/2006/relationships/slide" Target="slide6.xml"/><Relationship Id="rId9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7.xml"/><Relationship Id="rId7" Type="http://schemas.openxmlformats.org/officeDocument/2006/relationships/image" Target="../media/image15.png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7.xml"/><Relationship Id="rId7" Type="http://schemas.openxmlformats.org/officeDocument/2006/relationships/image" Target="../media/image14.png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10.xml"/><Relationship Id="rId5" Type="http://schemas.openxmlformats.org/officeDocument/2006/relationships/slide" Target="slide5.xml"/><Relationship Id="rId4" Type="http://schemas.openxmlformats.org/officeDocument/2006/relationships/slide" Target="slide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20.png"/><Relationship Id="rId7" Type="http://schemas.openxmlformats.org/officeDocument/2006/relationships/slide" Target="slide5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.xml"/><Relationship Id="rId7" Type="http://schemas.openxmlformats.org/officeDocument/2006/relationships/slide" Target="slide2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5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3" Type="http://schemas.openxmlformats.org/officeDocument/2006/relationships/slide" Target="slide4.xml"/><Relationship Id="rId7" Type="http://schemas.openxmlformats.org/officeDocument/2006/relationships/slide" Target="slide25.xml"/><Relationship Id="rId12" Type="http://schemas.openxmlformats.org/officeDocument/2006/relationships/slide" Target="slide3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11" Type="http://schemas.openxmlformats.org/officeDocument/2006/relationships/slide" Target="slide29.xml"/><Relationship Id="rId5" Type="http://schemas.openxmlformats.org/officeDocument/2006/relationships/slide" Target="slide6.xml"/><Relationship Id="rId10" Type="http://schemas.openxmlformats.org/officeDocument/2006/relationships/slide" Target="slide28.xml"/><Relationship Id="rId4" Type="http://schemas.openxmlformats.org/officeDocument/2006/relationships/slide" Target="slide7.xml"/><Relationship Id="rId9" Type="http://schemas.openxmlformats.org/officeDocument/2006/relationships/slide" Target="slide2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slide" Target="slide4.xml"/><Relationship Id="rId7" Type="http://schemas.openxmlformats.org/officeDocument/2006/relationships/slide" Target="slide2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Relationship Id="rId9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slide" Target="slide4.xml"/><Relationship Id="rId7" Type="http://schemas.openxmlformats.org/officeDocument/2006/relationships/slide" Target="slide2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Relationship Id="rId9" Type="http://schemas.openxmlformats.org/officeDocument/2006/relationships/slide" Target="slide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slide" Target="slide2.xml"/><Relationship Id="rId7" Type="http://schemas.openxmlformats.org/officeDocument/2006/relationships/slide" Target="slide5.xm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9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Relationship Id="rId9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slide" Target="slide4.xml"/><Relationship Id="rId7" Type="http://schemas.openxmlformats.org/officeDocument/2006/relationships/slide" Target="slide2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Relationship Id="rId9" Type="http://schemas.openxmlformats.org/officeDocument/2006/relationships/slide" Target="slide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slide" Target="slide4.xml"/><Relationship Id="rId7" Type="http://schemas.openxmlformats.org/officeDocument/2006/relationships/slide" Target="slide2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Relationship Id="rId9" Type="http://schemas.openxmlformats.org/officeDocument/2006/relationships/slide" Target="slide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.xml"/><Relationship Id="rId7" Type="http://schemas.openxmlformats.org/officeDocument/2006/relationships/slide" Target="slide2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5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4.xml"/><Relationship Id="rId7" Type="http://schemas.openxmlformats.org/officeDocument/2006/relationships/image" Target="../media/image32.png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.xml"/><Relationship Id="rId5" Type="http://schemas.openxmlformats.org/officeDocument/2006/relationships/slide" Target="slide6.xml"/><Relationship Id="rId4" Type="http://schemas.openxmlformats.org/officeDocument/2006/relationships/slide" Target="slide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5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5.xm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5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5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6" Type="http://schemas.openxmlformats.org/officeDocument/2006/relationships/slide" Target="slide6.xml"/><Relationship Id="rId5" Type="http://schemas.openxmlformats.org/officeDocument/2006/relationships/slide" Target="slide7.xml"/><Relationship Id="rId4" Type="http://schemas.openxmlformats.org/officeDocument/2006/relationships/slide" Target="slide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47.xml"/><Relationship Id="rId13" Type="http://schemas.openxmlformats.org/officeDocument/2006/relationships/slide" Target="slide40.xml"/><Relationship Id="rId3" Type="http://schemas.openxmlformats.org/officeDocument/2006/relationships/image" Target="../media/image37.png"/><Relationship Id="rId7" Type="http://schemas.openxmlformats.org/officeDocument/2006/relationships/slide" Target="slide44.xml"/><Relationship Id="rId12" Type="http://schemas.openxmlformats.org/officeDocument/2006/relationships/slide" Target="slide39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9.xml"/><Relationship Id="rId6" Type="http://schemas.openxmlformats.org/officeDocument/2006/relationships/slide" Target="slide43.xml"/><Relationship Id="rId11" Type="http://schemas.openxmlformats.org/officeDocument/2006/relationships/slide" Target="slide38.xml"/><Relationship Id="rId5" Type="http://schemas.openxmlformats.org/officeDocument/2006/relationships/slide" Target="slide41.xml"/><Relationship Id="rId10" Type="http://schemas.openxmlformats.org/officeDocument/2006/relationships/slide" Target="slide53.xml"/><Relationship Id="rId4" Type="http://schemas.openxmlformats.org/officeDocument/2006/relationships/slide" Target="slide2.xml"/><Relationship Id="rId9" Type="http://schemas.openxmlformats.org/officeDocument/2006/relationships/slide" Target="slide50.xml"/><Relationship Id="rId14" Type="http://schemas.openxmlformats.org/officeDocument/2006/relationships/slide" Target="slide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slide" Target="slide3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slide" Target="slide3.xm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Relationship Id="rId6" Type="http://schemas.openxmlformats.org/officeDocument/2006/relationships/slide" Target="slide37.xml"/><Relationship Id="rId5" Type="http://schemas.openxmlformats.org/officeDocument/2006/relationships/slide" Target="slide2.xml"/><Relationship Id="rId4" Type="http://schemas.openxmlformats.org/officeDocument/2006/relationships/image" Target="../media/image4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slide" Target="slide3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3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Relationship Id="rId6" Type="http://schemas.openxmlformats.org/officeDocument/2006/relationships/slide" Target="slide45.xml"/><Relationship Id="rId5" Type="http://schemas.openxmlformats.org/officeDocument/2006/relationships/slide" Target="slide46.xml"/><Relationship Id="rId4" Type="http://schemas.openxmlformats.org/officeDocument/2006/relationships/slide" Target="slide3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3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Relationship Id="rId6" Type="http://schemas.openxmlformats.org/officeDocument/2006/relationships/slide" Target="slide44.xml"/><Relationship Id="rId5" Type="http://schemas.openxmlformats.org/officeDocument/2006/relationships/slide" Target="slide46.xml"/><Relationship Id="rId4" Type="http://schemas.openxmlformats.org/officeDocument/2006/relationships/slide" Target="slide3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46.png"/><Relationship Id="rId7" Type="http://schemas.openxmlformats.org/officeDocument/2006/relationships/slide" Target="slide45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9.xml"/><Relationship Id="rId6" Type="http://schemas.openxmlformats.org/officeDocument/2006/relationships/slide" Target="slide44.xml"/><Relationship Id="rId5" Type="http://schemas.openxmlformats.org/officeDocument/2006/relationships/slide" Target="slide37.xml"/><Relationship Id="rId4" Type="http://schemas.openxmlformats.org/officeDocument/2006/relationships/slide" Target="slide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slide" Target="slide3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slide" Target="slide3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slide" Target="slide3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slide" Target="slide5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Relationship Id="rId6" Type="http://schemas.openxmlformats.org/officeDocument/2006/relationships/slide" Target="slide3.xml"/><Relationship Id="rId5" Type="http://schemas.openxmlformats.org/officeDocument/2006/relationships/slide" Target="slide51.xml"/><Relationship Id="rId4" Type="http://schemas.openxmlformats.org/officeDocument/2006/relationships/slide" Target="slide3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slide" Target="slide3.xm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Relationship Id="rId6" Type="http://schemas.openxmlformats.org/officeDocument/2006/relationships/slide" Target="slide37.xml"/><Relationship Id="rId5" Type="http://schemas.openxmlformats.org/officeDocument/2006/relationships/slide" Target="slide2.xml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6" Type="http://schemas.openxmlformats.org/officeDocument/2006/relationships/slide" Target="slide3.xml"/><Relationship Id="rId5" Type="http://schemas.openxmlformats.org/officeDocument/2006/relationships/slide" Target="slide37.xml"/><Relationship Id="rId4" Type="http://schemas.openxmlformats.org/officeDocument/2006/relationships/slide" Target="slide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77.xml"/><Relationship Id="rId3" Type="http://schemas.openxmlformats.org/officeDocument/2006/relationships/slide" Target="slide59.xml"/><Relationship Id="rId7" Type="http://schemas.openxmlformats.org/officeDocument/2006/relationships/slide" Target="slide75.xml"/><Relationship Id="rId12" Type="http://schemas.openxmlformats.org/officeDocument/2006/relationships/slide" Target="slide72.xml"/><Relationship Id="rId2" Type="http://schemas.openxmlformats.org/officeDocument/2006/relationships/slide" Target="slide56.xml"/><Relationship Id="rId1" Type="http://schemas.openxmlformats.org/officeDocument/2006/relationships/slideLayout" Target="../slideLayouts/slideLayout9.xml"/><Relationship Id="rId6" Type="http://schemas.openxmlformats.org/officeDocument/2006/relationships/slide" Target="slide2.xml"/><Relationship Id="rId11" Type="http://schemas.openxmlformats.org/officeDocument/2006/relationships/slide" Target="slide70.xml"/><Relationship Id="rId5" Type="http://schemas.openxmlformats.org/officeDocument/2006/relationships/slide" Target="slide65.xml"/><Relationship Id="rId10" Type="http://schemas.openxmlformats.org/officeDocument/2006/relationships/slide" Target="slide68.xml"/><Relationship Id="rId4" Type="http://schemas.openxmlformats.org/officeDocument/2006/relationships/slide" Target="slide62.xml"/><Relationship Id="rId9" Type="http://schemas.openxmlformats.org/officeDocument/2006/relationships/slide" Target="slide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3" Type="http://schemas.openxmlformats.org/officeDocument/2006/relationships/slide" Target="slide57.xml"/><Relationship Id="rId7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77.xml"/><Relationship Id="rId5" Type="http://schemas.openxmlformats.org/officeDocument/2006/relationships/slide" Target="slide75.xml"/><Relationship Id="rId4" Type="http://schemas.openxmlformats.org/officeDocument/2006/relationships/image" Target="../media/image56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55.xml"/><Relationship Id="rId3" Type="http://schemas.openxmlformats.org/officeDocument/2006/relationships/slide" Target="slide2.xml"/><Relationship Id="rId7" Type="http://schemas.openxmlformats.org/officeDocument/2006/relationships/slide" Target="slide3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9.xml"/><Relationship Id="rId6" Type="http://schemas.openxmlformats.org/officeDocument/2006/relationships/slide" Target="slide77.xml"/><Relationship Id="rId5" Type="http://schemas.openxmlformats.org/officeDocument/2006/relationships/slide" Target="slide75.xml"/><Relationship Id="rId4" Type="http://schemas.openxmlformats.org/officeDocument/2006/relationships/slide" Target="slide60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55.xml"/><Relationship Id="rId5" Type="http://schemas.openxmlformats.org/officeDocument/2006/relationships/slide" Target="slide3.xml"/><Relationship Id="rId4" Type="http://schemas.openxmlformats.org/officeDocument/2006/relationships/image" Target="../media/image6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55.xm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Relationship Id="rId6" Type="http://schemas.openxmlformats.org/officeDocument/2006/relationships/slide" Target="slide3.xml"/><Relationship Id="rId5" Type="http://schemas.openxmlformats.org/officeDocument/2006/relationships/slide" Target="slide77.xml"/><Relationship Id="rId4" Type="http://schemas.openxmlformats.org/officeDocument/2006/relationships/slide" Target="slide75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55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9.xml"/><Relationship Id="rId6" Type="http://schemas.openxmlformats.org/officeDocument/2006/relationships/slide" Target="slide3.xml"/><Relationship Id="rId5" Type="http://schemas.openxmlformats.org/officeDocument/2006/relationships/slide" Target="slide77.xml"/><Relationship Id="rId4" Type="http://schemas.openxmlformats.org/officeDocument/2006/relationships/slide" Target="slide75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5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5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5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5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9.xml"/><Relationship Id="rId6" Type="http://schemas.openxmlformats.org/officeDocument/2006/relationships/slide" Target="slide55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Relationship Id="rId5" Type="http://schemas.openxmlformats.org/officeDocument/2006/relationships/slide" Target="slide3.xml"/><Relationship Id="rId4" Type="http://schemas.openxmlformats.org/officeDocument/2006/relationships/slide" Target="slide5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9.xml"/><Relationship Id="rId5" Type="http://schemas.openxmlformats.org/officeDocument/2006/relationships/slide" Target="slide55.xml"/><Relationship Id="rId4" Type="http://schemas.openxmlformats.org/officeDocument/2006/relationships/slide" Target="slide3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slide" Target="slide86.xml"/><Relationship Id="rId3" Type="http://schemas.openxmlformats.org/officeDocument/2006/relationships/slide" Target="slide3.xml"/><Relationship Id="rId7" Type="http://schemas.openxmlformats.org/officeDocument/2006/relationships/slide" Target="slide85.xml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9.xml"/><Relationship Id="rId6" Type="http://schemas.openxmlformats.org/officeDocument/2006/relationships/slide" Target="slide87.xml"/><Relationship Id="rId5" Type="http://schemas.openxmlformats.org/officeDocument/2006/relationships/slide" Target="slide88.xml"/><Relationship Id="rId4" Type="http://schemas.openxmlformats.org/officeDocument/2006/relationships/slide" Target="slide8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8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7" Type="http://schemas.openxmlformats.org/officeDocument/2006/relationships/slide" Target="slide83.xml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1.xml"/><Relationship Id="rId6" Type="http://schemas.openxmlformats.org/officeDocument/2006/relationships/slide" Target="slide3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1.xml"/><Relationship Id="rId4" Type="http://schemas.openxmlformats.org/officeDocument/2006/relationships/slide" Target="slide8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slide" Target="slide8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3.xml"/><Relationship Id="rId5" Type="http://schemas.openxmlformats.org/officeDocument/2006/relationships/slide" Target="slide83.xml"/><Relationship Id="rId4" Type="http://schemas.openxmlformats.org/officeDocument/2006/relationships/slide" Target="slide3.xm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104.xml"/><Relationship Id="rId7" Type="http://schemas.openxmlformats.org/officeDocument/2006/relationships/slide" Target="slide9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slide" Target="slide102.xml"/><Relationship Id="rId9" Type="http://schemas.openxmlformats.org/officeDocument/2006/relationships/slide" Target="slide99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2.xml"/><Relationship Id="rId7" Type="http://schemas.openxmlformats.org/officeDocument/2006/relationships/slide" Target="slide60.xm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9.xml"/><Relationship Id="rId6" Type="http://schemas.openxmlformats.org/officeDocument/2006/relationships/slide" Target="slide93.xml"/><Relationship Id="rId11" Type="http://schemas.openxmlformats.org/officeDocument/2006/relationships/slide" Target="slide3.xml"/><Relationship Id="rId5" Type="http://schemas.openxmlformats.org/officeDocument/2006/relationships/slide" Target="slide96.xml"/><Relationship Id="rId10" Type="http://schemas.openxmlformats.org/officeDocument/2006/relationships/slide" Target="slide77.xml"/><Relationship Id="rId4" Type="http://schemas.openxmlformats.org/officeDocument/2006/relationships/slide" Target="slide99.xml"/><Relationship Id="rId9" Type="http://schemas.openxmlformats.org/officeDocument/2006/relationships/slide" Target="slide75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89.xml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3.xml"/><Relationship Id="rId5" Type="http://schemas.openxmlformats.org/officeDocument/2006/relationships/image" Target="../media/image90.png"/><Relationship Id="rId4" Type="http://schemas.openxmlformats.org/officeDocument/2006/relationships/slide" Target="slide90.xml"/><Relationship Id="rId9" Type="http://schemas.openxmlformats.org/officeDocument/2006/relationships/slide" Target="slide93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2.xml"/><Relationship Id="rId7" Type="http://schemas.openxmlformats.org/officeDocument/2006/relationships/slide" Target="slide99.xm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slide" Target="slide89.xml"/><Relationship Id="rId9" Type="http://schemas.openxmlformats.org/officeDocument/2006/relationships/slide" Target="slide93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77.xml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.xml"/><Relationship Id="rId6" Type="http://schemas.openxmlformats.org/officeDocument/2006/relationships/slide" Target="slide75.xml"/><Relationship Id="rId11" Type="http://schemas.openxmlformats.org/officeDocument/2006/relationships/slide" Target="slide96.xml"/><Relationship Id="rId5" Type="http://schemas.openxmlformats.org/officeDocument/2006/relationships/slide" Target="slide4.xml"/><Relationship Id="rId10" Type="http://schemas.openxmlformats.org/officeDocument/2006/relationships/slide" Target="slide99.xml"/><Relationship Id="rId4" Type="http://schemas.openxmlformats.org/officeDocument/2006/relationships/slide" Target="slide60.xml"/><Relationship Id="rId9" Type="http://schemas.openxmlformats.org/officeDocument/2006/relationships/slide" Target="slide90.xml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89.xml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image" Target="../media/image93.png"/><Relationship Id="rId9" Type="http://schemas.openxmlformats.org/officeDocument/2006/relationships/slide" Target="slide93.xml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89.xml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image" Target="../media/image94.png"/><Relationship Id="rId9" Type="http://schemas.openxmlformats.org/officeDocument/2006/relationships/slide" Target="slide93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77.xm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9.xml"/><Relationship Id="rId6" Type="http://schemas.openxmlformats.org/officeDocument/2006/relationships/slide" Target="slide75.xml"/><Relationship Id="rId11" Type="http://schemas.openxmlformats.org/officeDocument/2006/relationships/slide" Target="slide93.xml"/><Relationship Id="rId5" Type="http://schemas.openxmlformats.org/officeDocument/2006/relationships/slide" Target="slide4.xml"/><Relationship Id="rId10" Type="http://schemas.openxmlformats.org/officeDocument/2006/relationships/slide" Target="slide99.xml"/><Relationship Id="rId4" Type="http://schemas.openxmlformats.org/officeDocument/2006/relationships/slide" Target="slide60.xml"/><Relationship Id="rId9" Type="http://schemas.openxmlformats.org/officeDocument/2006/relationships/slide" Target="slide90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89.xml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image" Target="../media/image96.png"/><Relationship Id="rId9" Type="http://schemas.openxmlformats.org/officeDocument/2006/relationships/slide" Target="slide93.xml"/></Relationships>
</file>

<file path=ppt/slides/_rels/slide98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89.xml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image" Target="../media/image97.png"/><Relationship Id="rId9" Type="http://schemas.openxmlformats.org/officeDocument/2006/relationships/slide" Target="slide93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" Target="slide2.xml"/><Relationship Id="rId7" Type="http://schemas.openxmlformats.org/officeDocument/2006/relationships/slide" Target="slide77.xml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9.xml"/><Relationship Id="rId6" Type="http://schemas.openxmlformats.org/officeDocument/2006/relationships/slide" Target="slide75.xml"/><Relationship Id="rId11" Type="http://schemas.openxmlformats.org/officeDocument/2006/relationships/slide" Target="slide93.xml"/><Relationship Id="rId5" Type="http://schemas.openxmlformats.org/officeDocument/2006/relationships/slide" Target="slide4.xml"/><Relationship Id="rId10" Type="http://schemas.openxmlformats.org/officeDocument/2006/relationships/slide" Target="slide96.xml"/><Relationship Id="rId4" Type="http://schemas.openxmlformats.org/officeDocument/2006/relationships/slide" Target="slide60.xml"/><Relationship Id="rId9" Type="http://schemas.openxmlformats.org/officeDocument/2006/relationships/slide" Target="slide90.xml"/></Relationships>
</file>

<file path=ppt/slides/_rels/slide100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89.xml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image" Target="../media/image99.png"/><Relationship Id="rId9" Type="http://schemas.openxmlformats.org/officeDocument/2006/relationships/slide" Target="slide93.xml"/></Relationships>
</file>

<file path=ppt/slides/_rels/slide101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89.xml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image" Target="../media/image100.png"/><Relationship Id="rId9" Type="http://schemas.openxmlformats.org/officeDocument/2006/relationships/slide" Target="slide93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4.xml"/><Relationship Id="rId7" Type="http://schemas.openxmlformats.org/officeDocument/2006/relationships/slide" Target="slide99.xml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93.xml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slide" Target="slide99.xml"/><Relationship Id="rId3" Type="http://schemas.openxmlformats.org/officeDocument/2006/relationships/image" Target="../media/image74.png"/><Relationship Id="rId7" Type="http://schemas.openxmlformats.org/officeDocument/2006/relationships/slide" Target="slide90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9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10" Type="http://schemas.openxmlformats.org/officeDocument/2006/relationships/slide" Target="slide93.xml"/><Relationship Id="rId4" Type="http://schemas.openxmlformats.org/officeDocument/2006/relationships/slide" Target="slide4.xml"/><Relationship Id="rId9" Type="http://schemas.openxmlformats.org/officeDocument/2006/relationships/slide" Target="slide96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101.png"/><Relationship Id="rId7" Type="http://schemas.openxmlformats.org/officeDocument/2006/relationships/slide" Target="slide9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93.xml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102.png"/><Relationship Id="rId7" Type="http://schemas.openxmlformats.org/officeDocument/2006/relationships/slide" Target="slide9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93.xml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103.png"/><Relationship Id="rId7" Type="http://schemas.openxmlformats.org/officeDocument/2006/relationships/slide" Target="slide9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93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104.png"/><Relationship Id="rId7" Type="http://schemas.openxmlformats.org/officeDocument/2006/relationships/slide" Target="slide9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93.xml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105.png"/><Relationship Id="rId7" Type="http://schemas.openxmlformats.org/officeDocument/2006/relationships/slide" Target="slide99.xml"/><Relationship Id="rId2" Type="http://schemas.openxmlformats.org/officeDocument/2006/relationships/slide" Target="slide4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93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slide" Target="slide4.xml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6" Type="http://schemas.openxmlformats.org/officeDocument/2006/relationships/slide" Target="slide90.xml"/><Relationship Id="rId5" Type="http://schemas.openxmlformats.org/officeDocument/2006/relationships/slide" Target="slide3.xml"/><Relationship Id="rId4" Type="http://schemas.openxmlformats.org/officeDocument/2006/relationships/image" Target="../media/image106.png"/><Relationship Id="rId9" Type="http://schemas.openxmlformats.org/officeDocument/2006/relationships/slide" Target="slide9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slide" Target="slide113.xml"/><Relationship Id="rId2" Type="http://schemas.openxmlformats.org/officeDocument/2006/relationships/slide" Target="slide111.xml"/><Relationship Id="rId1" Type="http://schemas.openxmlformats.org/officeDocument/2006/relationships/slideLayout" Target="../slideLayouts/slideLayout9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slide" Target="slide114.xml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image" Target="../media/image108.png"/><Relationship Id="rId7" Type="http://schemas.openxmlformats.org/officeDocument/2006/relationships/slide" Target="slide111.xml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9.xml"/><Relationship Id="rId6" Type="http://schemas.openxmlformats.org/officeDocument/2006/relationships/slide" Target="slide113.xml"/><Relationship Id="rId5" Type="http://schemas.openxmlformats.org/officeDocument/2006/relationships/slide" Target="slide114.xml"/><Relationship Id="rId4" Type="http://schemas.openxmlformats.org/officeDocument/2006/relationships/slide" Target="slide2.xml"/><Relationship Id="rId9" Type="http://schemas.openxmlformats.org/officeDocument/2006/relationships/slide" Target="slide110.xml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slide" Target="slide110.xml"/><Relationship Id="rId3" Type="http://schemas.openxmlformats.org/officeDocument/2006/relationships/slide" Target="slide2.xml"/><Relationship Id="rId7" Type="http://schemas.openxmlformats.org/officeDocument/2006/relationships/slide" Target="slide111.xml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9.xml"/><Relationship Id="rId6" Type="http://schemas.openxmlformats.org/officeDocument/2006/relationships/slide" Target="slide113.xml"/><Relationship Id="rId5" Type="http://schemas.openxmlformats.org/officeDocument/2006/relationships/slide" Target="slide114.xml"/><Relationship Id="rId4" Type="http://schemas.openxmlformats.org/officeDocument/2006/relationships/slide" Target="slide3.xml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slide" Target="slide111.xml"/><Relationship Id="rId3" Type="http://schemas.openxmlformats.org/officeDocument/2006/relationships/image" Target="../media/image111.jpg"/><Relationship Id="rId7" Type="http://schemas.openxmlformats.org/officeDocument/2006/relationships/slide" Target="slide113.xml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9.xml"/><Relationship Id="rId6" Type="http://schemas.openxmlformats.org/officeDocument/2006/relationships/slide" Target="slide114.xml"/><Relationship Id="rId5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slide" Target="slide110.xml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slide" Target="slide110.xml"/><Relationship Id="rId3" Type="http://schemas.openxmlformats.org/officeDocument/2006/relationships/slide" Target="slide2.xml"/><Relationship Id="rId7" Type="http://schemas.openxmlformats.org/officeDocument/2006/relationships/slide" Target="slide111.xml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9.xml"/><Relationship Id="rId6" Type="http://schemas.openxmlformats.org/officeDocument/2006/relationships/slide" Target="slide113.xml"/><Relationship Id="rId5" Type="http://schemas.openxmlformats.org/officeDocument/2006/relationships/slide" Target="slide114.xml"/><Relationship Id="rId4" Type="http://schemas.openxmlformats.org/officeDocument/2006/relationships/slide" Target="slide3.xml"/></Relationships>
</file>

<file path=ppt/slides/_rels/slide1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4.png"/><Relationship Id="rId7" Type="http://schemas.openxmlformats.org/officeDocument/2006/relationships/slide" Target="slide2.xml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Relationship Id="rId9" Type="http://schemas.openxmlformats.org/officeDocument/2006/relationships/slide" Target="slide3.xml"/></Relationships>
</file>

<file path=ppt/slides/_rels/slide116.xml.rels><?xml version="1.0" encoding="UTF-8" standalone="yes"?>
<Relationships xmlns="http://schemas.openxmlformats.org/package/2006/relationships"><Relationship Id="rId8" Type="http://schemas.openxmlformats.org/officeDocument/2006/relationships/slide" Target="slide121.xml"/><Relationship Id="rId3" Type="http://schemas.openxmlformats.org/officeDocument/2006/relationships/slide" Target="slide2.xml"/><Relationship Id="rId7" Type="http://schemas.openxmlformats.org/officeDocument/2006/relationships/slide" Target="slide120.xml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9.xml"/><Relationship Id="rId6" Type="http://schemas.openxmlformats.org/officeDocument/2006/relationships/slide" Target="slide119.xml"/><Relationship Id="rId5" Type="http://schemas.openxmlformats.org/officeDocument/2006/relationships/slide" Target="slide118.xml"/><Relationship Id="rId10" Type="http://schemas.openxmlformats.org/officeDocument/2006/relationships/slide" Target="slide3.xml"/><Relationship Id="rId4" Type="http://schemas.openxmlformats.org/officeDocument/2006/relationships/slide" Target="slide117.xml"/><Relationship Id="rId9" Type="http://schemas.openxmlformats.org/officeDocument/2006/relationships/slide" Target="slide12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slide" Target="slide11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Relationship Id="rId4" Type="http://schemas.openxmlformats.org/officeDocument/2006/relationships/slide" Target="slide3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12.xml"/><Relationship Id="rId5" Type="http://schemas.openxmlformats.org/officeDocument/2006/relationships/slide" Target="slide116.xml"/><Relationship Id="rId4" Type="http://schemas.openxmlformats.org/officeDocument/2006/relationships/slide" Target="slide3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2.xml"/><Relationship Id="rId5" Type="http://schemas.openxmlformats.org/officeDocument/2006/relationships/slide" Target="slide116.xml"/><Relationship Id="rId4" Type="http://schemas.openxmlformats.org/officeDocument/2006/relationships/slide" Target="slide3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16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16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16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27.xml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12.xml"/><Relationship Id="rId6" Type="http://schemas.openxmlformats.org/officeDocument/2006/relationships/slide" Target="slide125.xml"/><Relationship Id="rId5" Type="http://schemas.openxmlformats.org/officeDocument/2006/relationships/slide" Target="slide124.xml"/><Relationship Id="rId4" Type="http://schemas.openxmlformats.org/officeDocument/2006/relationships/slide" Target="slide3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12.xml"/><Relationship Id="rId5" Type="http://schemas.openxmlformats.org/officeDocument/2006/relationships/slide" Target="slide124.xml"/><Relationship Id="rId4" Type="http://schemas.openxmlformats.org/officeDocument/2006/relationships/slide" Target="slide3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12.xml"/><Relationship Id="rId5" Type="http://schemas.openxmlformats.org/officeDocument/2006/relationships/slide" Target="slide124.xml"/><Relationship Id="rId4" Type="http://schemas.openxmlformats.org/officeDocument/2006/relationships/slide" Target="slide3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12.xml"/><Relationship Id="rId5" Type="http://schemas.openxmlformats.org/officeDocument/2006/relationships/slide" Target="slide124.xml"/><Relationship Id="rId4" Type="http://schemas.openxmlformats.org/officeDocument/2006/relationships/slide" Target="slide3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4" Type="http://schemas.openxmlformats.org/officeDocument/2006/relationships/slide" Target="slide124.xml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slide" Target="slide138.xml"/><Relationship Id="rId3" Type="http://schemas.openxmlformats.org/officeDocument/2006/relationships/slide" Target="slide3.xml"/><Relationship Id="rId7" Type="http://schemas.openxmlformats.org/officeDocument/2006/relationships/slide" Target="slide13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130.xml"/><Relationship Id="rId5" Type="http://schemas.openxmlformats.org/officeDocument/2006/relationships/image" Target="../media/image125.png"/><Relationship Id="rId10" Type="http://schemas.openxmlformats.org/officeDocument/2006/relationships/slide" Target="slide143.xml"/><Relationship Id="rId4" Type="http://schemas.openxmlformats.org/officeDocument/2006/relationships/slide" Target="slide129.xml"/><Relationship Id="rId9" Type="http://schemas.openxmlformats.org/officeDocument/2006/relationships/slide" Target="slide14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4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7" Type="http://schemas.openxmlformats.org/officeDocument/2006/relationships/slide" Target="slide128.xml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3.xml"/><Relationship Id="rId5" Type="http://schemas.openxmlformats.org/officeDocument/2006/relationships/slide" Target="slide2.xml"/><Relationship Id="rId4" Type="http://schemas.openxmlformats.org/officeDocument/2006/relationships/image" Target="../media/image129.png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slide" Target="slide141.xml"/><Relationship Id="rId13" Type="http://schemas.openxmlformats.org/officeDocument/2006/relationships/slide" Target="slide128.xml"/><Relationship Id="rId3" Type="http://schemas.openxmlformats.org/officeDocument/2006/relationships/slide" Target="slide132.xml"/><Relationship Id="rId7" Type="http://schemas.openxmlformats.org/officeDocument/2006/relationships/slide" Target="slide136.xml"/><Relationship Id="rId12" Type="http://schemas.openxmlformats.org/officeDocument/2006/relationships/slide" Target="slide3.xm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35.xml"/><Relationship Id="rId11" Type="http://schemas.openxmlformats.org/officeDocument/2006/relationships/slide" Target="slide2.xml"/><Relationship Id="rId5" Type="http://schemas.openxmlformats.org/officeDocument/2006/relationships/slide" Target="slide134.xml"/><Relationship Id="rId10" Type="http://schemas.openxmlformats.org/officeDocument/2006/relationships/slide" Target="slide140.xml"/><Relationship Id="rId4" Type="http://schemas.openxmlformats.org/officeDocument/2006/relationships/slide" Target="slide133.xml"/><Relationship Id="rId9" Type="http://schemas.openxmlformats.org/officeDocument/2006/relationships/slide" Target="slide139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31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55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3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4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31.xml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4.xml"/><Relationship Id="rId6" Type="http://schemas.openxmlformats.org/officeDocument/2006/relationships/slide" Target="slide55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31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31.xm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89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31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14.xml"/><Relationship Id="rId6" Type="http://schemas.openxmlformats.org/officeDocument/2006/relationships/slide" Target="slide128.xml"/><Relationship Id="rId5" Type="http://schemas.openxmlformats.org/officeDocument/2006/relationships/slide" Target="slide3.xml"/><Relationship Id="rId4" Type="http://schemas.openxmlformats.org/officeDocument/2006/relationships/slide" Target="slide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23.xml"/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14.xml"/><Relationship Id="rId6" Type="http://schemas.openxmlformats.org/officeDocument/2006/relationships/slide" Target="slide131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slide" Target="slide116.xml"/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14.xml"/><Relationship Id="rId6" Type="http://schemas.openxmlformats.org/officeDocument/2006/relationships/slide" Target="slide131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14.xml"/><Relationship Id="rId6" Type="http://schemas.openxmlformats.org/officeDocument/2006/relationships/slide" Target="slide131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4" Type="http://schemas.openxmlformats.org/officeDocument/2006/relationships/slide" Target="slide128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4.xml"/><Relationship Id="rId4" Type="http://schemas.openxmlformats.org/officeDocument/2006/relationships/slide" Target="slide128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4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14.xml"/><Relationship Id="rId5" Type="http://schemas.openxmlformats.org/officeDocument/2006/relationships/slide" Target="slide128.xml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/>
          <a:srcRect l="32435" t="-320" r="5067" b="1016"/>
          <a:stretch/>
        </p:blipFill>
        <p:spPr bwMode="auto">
          <a:xfrm>
            <a:off x="5154812" y="1573412"/>
            <a:ext cx="3665855" cy="2684972"/>
          </a:xfrm>
          <a:prstGeom prst="rect">
            <a:avLst/>
          </a:prstGeom>
          <a:noFill/>
        </p:spPr>
      </p:pic>
      <p:cxnSp>
        <p:nvCxnSpPr>
          <p:cNvPr id="4" name="Straight Connector 4"/>
          <p:cNvCxnSpPr>
            <a:cxnSpLocks/>
          </p:cNvCxnSpPr>
          <p:nvPr/>
        </p:nvCxnSpPr>
        <p:spPr bwMode="auto">
          <a:xfrm>
            <a:off x="639789" y="1641513"/>
            <a:ext cx="0" cy="2548771"/>
          </a:xfrm>
          <a:prstGeom prst="line">
            <a:avLst/>
          </a:prstGeom>
          <a:ln w="25400">
            <a:gradFill>
              <a:gsLst>
                <a:gs pos="0">
                  <a:srgbClr val="0058B0"/>
                </a:gs>
                <a:gs pos="100000">
                  <a:srgbClr val="18C5F4"/>
                </a:gs>
              </a:gsLst>
              <a:lin ang="27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 bwMode="auto">
          <a:xfrm>
            <a:off x="804323" y="1987645"/>
            <a:ext cx="6951549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48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rompt"/>
              </a:rPr>
              <a:t>Битумное</a:t>
            </a:r>
            <a:br>
              <a:rPr lang="ru-RU" sz="4800"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2700000" scaled="1"/>
                </a:gradFill>
                <a:latin typeface="+mj-lt"/>
                <a:cs typeface="Prompt"/>
              </a:rPr>
            </a:br>
            <a:r>
              <a:rPr lang="ru-RU" sz="48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77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оборудование</a:t>
            </a:r>
            <a:endParaRPr lang="en-US" sz="4800">
              <a:gradFill>
                <a:gsLst>
                  <a:gs pos="0">
                    <a:srgbClr val="18C5F4">
                      <a:alpha val="30980"/>
                    </a:srgbClr>
                  </a:gs>
                  <a:gs pos="77000">
                    <a:srgbClr val="0058B0"/>
                  </a:gs>
                </a:gsLst>
                <a:lin ang="2700000" scaled="1"/>
              </a:gradFill>
              <a:latin typeface="+mj-lt"/>
              <a:cs typeface="Prompt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804323" y="3733166"/>
            <a:ext cx="3921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Poppins"/>
              </a:rPr>
              <a:t>Интерактивный гид по всей линейке оборудования </a:t>
            </a:r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Poppins"/>
              </a:rPr>
              <a:t>ErichHahn</a:t>
            </a:r>
            <a:r>
              <a:rPr lang="ru-RU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Poppins"/>
              </a:rPr>
              <a:t> </a:t>
            </a:r>
            <a:endParaRPr b="1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Poppins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82149" y="715971"/>
            <a:ext cx="2764369" cy="4166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440480" y="526124"/>
            <a:ext cx="4935966" cy="8556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0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Prompt"/>
              </a:rPr>
              <a:t>Надежное оборудование,</a:t>
            </a:r>
            <a:endParaRPr lang="en-US" sz="3000">
              <a:solidFill>
                <a:schemeClr val="tx1">
                  <a:lumMod val="85000"/>
                  <a:lumOff val="15000"/>
                </a:schemeClr>
              </a:solidFill>
              <a:latin typeface="+mj-lt"/>
              <a:cs typeface="Prompt"/>
            </a:endParaRPr>
          </a:p>
          <a:p>
            <a:pPr>
              <a:lnSpc>
                <a:spcPct val="80000"/>
              </a:lnSpc>
              <a:defRPr/>
            </a:pPr>
            <a:r>
              <a:rPr lang="ru-RU" sz="30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проверенное временем</a:t>
            </a:r>
            <a:endParaRPr lang="en-US" sz="3000">
              <a:gradFill>
                <a:gsLst>
                  <a:gs pos="0">
                    <a:srgbClr val="18C5F4">
                      <a:alpha val="30980"/>
                    </a:srgbClr>
                  </a:gs>
                  <a:gs pos="62000">
                    <a:srgbClr val="0058B0"/>
                  </a:gs>
                </a:gsLst>
                <a:lin ang="2700000" scaled="1"/>
              </a:gradFill>
              <a:latin typeface="+mj-lt"/>
              <a:cs typeface="Prompt"/>
            </a:endParaRP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 bwMode="auto">
          <a:xfrm>
            <a:off x="386905" y="526124"/>
            <a:ext cx="0" cy="1610685"/>
          </a:xfrm>
          <a:prstGeom prst="line">
            <a:avLst/>
          </a:prstGeom>
          <a:ln w="25400">
            <a:gradFill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27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 bwMode="auto">
          <a:xfrm>
            <a:off x="5287618" y="2497207"/>
            <a:ext cx="3415851" cy="2646293"/>
          </a:xfrm>
          <a:prstGeom prst="rect">
            <a:avLst/>
          </a:prstGeom>
          <a:gradFill>
            <a:gsLst>
              <a:gs pos="0">
                <a:srgbClr val="00B0F0"/>
              </a:gs>
              <a:gs pos="99000">
                <a:srgbClr val="0070C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5631050" y="3517567"/>
            <a:ext cx="291448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50" b="1">
                <a:solidFill>
                  <a:schemeClr val="bg1"/>
                </a:solidFill>
              </a:rPr>
              <a:t>опыта в проектировании, строительстве и автоматизации решений </a:t>
            </a:r>
            <a:endParaRPr/>
          </a:p>
          <a:p>
            <a:pPr>
              <a:defRPr/>
            </a:pPr>
            <a:r>
              <a:rPr lang="ru-RU" sz="1050" b="1">
                <a:solidFill>
                  <a:schemeClr val="bg1"/>
                </a:solidFill>
              </a:rPr>
              <a:t>для нефтеперерабатывающей, </a:t>
            </a:r>
            <a:endParaRPr/>
          </a:p>
          <a:p>
            <a:pPr>
              <a:defRPr/>
            </a:pPr>
            <a:r>
              <a:rPr lang="ru-RU" sz="1050" b="1">
                <a:solidFill>
                  <a:schemeClr val="bg1"/>
                </a:solidFill>
              </a:rPr>
              <a:t>дорожно-строительной отрасли </a:t>
            </a:r>
            <a:endParaRPr/>
          </a:p>
          <a:p>
            <a:pPr>
              <a:defRPr/>
            </a:pPr>
            <a:r>
              <a:rPr lang="ru-RU" sz="1050" b="1">
                <a:solidFill>
                  <a:schemeClr val="bg1"/>
                </a:solidFill>
              </a:rPr>
              <a:t>и смежных индустрий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5631051" y="2766809"/>
            <a:ext cx="195598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4500" b="1">
                <a:solidFill>
                  <a:schemeClr val="bg1"/>
                </a:solidFill>
                <a:latin typeface="+mj-lt"/>
                <a:cs typeface="Prompt"/>
              </a:rPr>
              <a:t>30 лет</a:t>
            </a:r>
            <a:endParaRPr lang="en-US" sz="4500" b="1">
              <a:solidFill>
                <a:schemeClr val="bg1"/>
              </a:solidFill>
              <a:latin typeface="+mj-lt"/>
              <a:cs typeface="Prompt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434122" y="2503256"/>
            <a:ext cx="2250074" cy="891000"/>
          </a:xfrm>
          <a:prstGeom prst="rect">
            <a:avLst/>
          </a:pr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sp>
        <p:nvSpPr>
          <p:cNvPr id="25" name="Прямоугольник 24"/>
          <p:cNvSpPr/>
          <p:nvPr/>
        </p:nvSpPr>
        <p:spPr bwMode="auto">
          <a:xfrm>
            <a:off x="2750860" y="2502642"/>
            <a:ext cx="2243665" cy="891000"/>
          </a:xfrm>
          <a:prstGeom prst="rect">
            <a:avLst/>
          </a:pr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sp>
        <p:nvSpPr>
          <p:cNvPr id="29" name="Прямоугольник 28"/>
          <p:cNvSpPr/>
          <p:nvPr/>
        </p:nvSpPr>
        <p:spPr bwMode="auto">
          <a:xfrm>
            <a:off x="440530" y="3470652"/>
            <a:ext cx="2243666" cy="891000"/>
          </a:xfrm>
          <a:prstGeom prst="rect">
            <a:avLst/>
          </a:pr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sp>
        <p:nvSpPr>
          <p:cNvPr id="33" name="Прямоугольник 32"/>
          <p:cNvSpPr/>
          <p:nvPr/>
        </p:nvSpPr>
        <p:spPr bwMode="auto">
          <a:xfrm>
            <a:off x="2750860" y="3470652"/>
            <a:ext cx="2243665" cy="891000"/>
          </a:xfrm>
          <a:prstGeom prst="rect">
            <a:avLst/>
          </a:pr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sp>
        <p:nvSpPr>
          <p:cNvPr id="38" name="TextBox 37"/>
          <p:cNvSpPr txBox="1"/>
          <p:nvPr/>
        </p:nvSpPr>
        <p:spPr bwMode="auto">
          <a:xfrm>
            <a:off x="441265" y="1499554"/>
            <a:ext cx="461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spc="38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58000">
                      <a:srgbClr val="0058B0"/>
                    </a:gs>
                  </a:gsLst>
                  <a:lin ang="2700000" scaled="1"/>
                </a:gradFill>
              </a:rPr>
              <a:t>Внедряем инновационные технологии, гарантируем надежность и высокое качество на каждом этапе сотрудничества</a:t>
            </a:r>
            <a:endParaRPr lang="en-US" sz="1200" b="1" spc="38">
              <a:gradFill>
                <a:gsLst>
                  <a:gs pos="0">
                    <a:srgbClr val="18C5F4">
                      <a:alpha val="30980"/>
                    </a:srgbClr>
                  </a:gs>
                  <a:gs pos="58000">
                    <a:srgbClr val="0058B0"/>
                  </a:gs>
                </a:gsLst>
                <a:lin ang="2700000" scaled="1"/>
              </a:gradFill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2870273" y="3475472"/>
            <a:ext cx="2074234" cy="7335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</a:rPr>
              <a:t>Экологичные технологии</a:t>
            </a:r>
            <a:endParaRPr/>
          </a:p>
          <a:p>
            <a:pPr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Высокие стандарты производства и энергоэффективные технологии, подтвержденные сертификатами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 bwMode="auto">
          <a:xfrm>
            <a:off x="2883019" y="2544895"/>
            <a:ext cx="2074234" cy="85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</a:rPr>
              <a:t>Гарантийное </a:t>
            </a:r>
            <a:b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</a:rPr>
              <a:t>и сервисное обслуживание</a:t>
            </a:r>
            <a:endParaRPr/>
          </a:p>
          <a:p>
            <a:pPr>
              <a:lnSpc>
                <a:spcPct val="90000"/>
              </a:lnSpc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в течении всего времени эксплуатации. Гарантия 1 год </a:t>
            </a:r>
            <a:b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на оборудование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 bwMode="auto">
          <a:xfrm>
            <a:off x="582216" y="2540075"/>
            <a:ext cx="2186718" cy="853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</a:rPr>
              <a:t>Автоматизация </a:t>
            </a:r>
            <a:b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</a:rPr>
              <a:t>работы оборудования</a:t>
            </a:r>
            <a:endParaRPr/>
          </a:p>
          <a:p>
            <a:pPr>
              <a:lnSpc>
                <a:spcPct val="90000"/>
              </a:lnSpc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Снижает операционные затраты </a:t>
            </a:r>
            <a:b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и увеличивает рентабельность продукта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598461" y="3470038"/>
            <a:ext cx="1941447" cy="816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ru-RU" sz="1050" b="1">
                <a:solidFill>
                  <a:schemeClr val="tx1">
                    <a:lumMod val="85000"/>
                    <a:lumOff val="15000"/>
                  </a:schemeClr>
                </a:solidFill>
              </a:rPr>
              <a:t>Модульная система</a:t>
            </a:r>
            <a:endParaRPr/>
          </a:p>
          <a:p>
            <a:pPr>
              <a:lnSpc>
                <a:spcPct val="90000"/>
              </a:lnSpc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Помогает встроиться в имеющуюся инфраструктуру, предполагает индивидуальные решения</a:t>
            </a:r>
            <a:endParaRPr lang="en-US" sz="9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type="pic" sz="quarter" idx="4294967295"/>
          </p:nvPr>
        </p:nvPicPr>
        <p:blipFill>
          <a:blip r:embed="rId2"/>
          <a:srcRect l="13102" t="14280" r="13102"/>
          <a:stretch/>
        </p:blipFill>
        <p:spPr bwMode="auto">
          <a:xfrm>
            <a:off x="5286435" y="398988"/>
            <a:ext cx="34163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7"/>
          <p:cNvSpPr>
            <a:spLocks noGrp="1"/>
          </p:cNvSpPr>
          <p:nvPr>
            <p:ph type="body" idx="1"/>
          </p:nvPr>
        </p:nvSpPr>
        <p:spPr bwMode="auto">
          <a:xfrm>
            <a:off x="3436194" y="1501104"/>
            <a:ext cx="3478955" cy="3515396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Установка модификации битума </a:t>
            </a:r>
            <a:r>
              <a:rPr lang="en-US" sz="1300"/>
              <a:t>MB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Битумные заводы-терминалы</a:t>
            </a:r>
            <a:endParaRPr lang="en-US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Установки разгрузки / загрузки битума</a:t>
            </a:r>
            <a:endParaRPr lang="en-US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М</a:t>
            </a:r>
            <a:r>
              <a:rPr lang="ru-RU" sz="1300"/>
              <a:t>обильный м</a:t>
            </a:r>
            <a:r>
              <a:rPr sz="1300"/>
              <a:t>ини-терминал</a:t>
            </a:r>
            <a:endParaRPr lang="ru-RU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Битумный мини-терминал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Окислительная установка</a:t>
            </a:r>
            <a:r>
              <a:rPr lang="ru-RU" sz="1300"/>
              <a:t> </a:t>
            </a:r>
            <a:r>
              <a:rPr lang="en-US" sz="1300"/>
              <a:t>OBP-25</a:t>
            </a:r>
            <a:endParaRPr lang="ru-RU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Резервуары хранения </a:t>
            </a:r>
            <a:endParaRPr lang="en-US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Перекачивающее оборудование</a:t>
            </a:r>
            <a:endParaRPr lang="en-US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Вспомогательное оборудование</a:t>
            </a:r>
            <a:endParaRPr lang="ru-RU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Установка плавления битума </a:t>
            </a:r>
            <a:r>
              <a:rPr lang="en-US" sz="1300"/>
              <a:t>BMP-6</a:t>
            </a:r>
            <a:endParaRPr lang="ru-RU" sz="1300"/>
          </a:p>
          <a:p>
            <a:pPr marL="0" indent="0">
              <a:spcBef>
                <a:spcPts val="600"/>
              </a:spcBef>
              <a:buNone/>
              <a:defRPr/>
            </a:pPr>
            <a:endParaRPr lang="en-US" sz="130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>
          <a:xfrm>
            <a:off x="445231" y="435468"/>
            <a:ext cx="6581024" cy="92950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Линейка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оборудования</a:t>
            </a: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br>
              <a:rPr sz="4400"/>
            </a:br>
            <a:endParaRPr sz="4400"/>
          </a:p>
        </p:txBody>
      </p:sp>
      <p:sp>
        <p:nvSpPr>
          <p:cNvPr id="14" name="Управляющая кнопка: &quot;Пустой&quot; 13">
            <a:hlinkClick r:id="rId2" action="ppaction://hlinksldjump" highlightClick="1"/>
          </p:cNvPr>
          <p:cNvSpPr/>
          <p:nvPr/>
        </p:nvSpPr>
        <p:spPr bwMode="auto">
          <a:xfrm>
            <a:off x="3436194" y="1654656"/>
            <a:ext cx="3805311" cy="27672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3" name="Управляющая кнопка: &quot;Пустой&quot; 2">
            <a:hlinkClick r:id="rId3" action="ppaction://hlinksldjump" highlightClick="1"/>
          </p:cNvPr>
          <p:cNvSpPr/>
          <p:nvPr/>
        </p:nvSpPr>
        <p:spPr bwMode="auto">
          <a:xfrm>
            <a:off x="3490882" y="2329266"/>
            <a:ext cx="4150553" cy="17450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5" name="Управляющая кнопка: &quot;Пустой&quot; 4">
            <a:hlinkClick r:id="rId4" action="ppaction://hlinksldjump" highlightClick="1"/>
          </p:cNvPr>
          <p:cNvSpPr/>
          <p:nvPr/>
        </p:nvSpPr>
        <p:spPr bwMode="auto">
          <a:xfrm>
            <a:off x="3490882" y="2649704"/>
            <a:ext cx="4150553" cy="17450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6084581" y="2381214"/>
            <a:ext cx="3854548" cy="32355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6084581" y="3032362"/>
            <a:ext cx="3742937" cy="32355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15" name="Управляющая кнопка: &quot;Пустой&quot; 14">
            <a:hlinkClick r:id="rId7" action="ppaction://hlinksldjump" highlightClick="1"/>
          </p:cNvPr>
          <p:cNvSpPr/>
          <p:nvPr/>
        </p:nvSpPr>
        <p:spPr bwMode="auto">
          <a:xfrm>
            <a:off x="6042769" y="2704771"/>
            <a:ext cx="4001868" cy="32355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16" name="TextBox 15"/>
          <p:cNvSpPr txBox="1"/>
          <p:nvPr/>
        </p:nvSpPr>
        <p:spPr bwMode="auto">
          <a:xfrm>
            <a:off x="589190" y="1769802"/>
            <a:ext cx="2044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/>
              <a:t>Для перехода </a:t>
            </a:r>
            <a:br>
              <a:rPr lang="ru-RU" sz="1000" b="1"/>
            </a:br>
            <a:r>
              <a:rPr lang="ru-RU" sz="1000" b="1"/>
              <a:t>на нужное оборудование кликни на название в списке</a:t>
            </a:r>
            <a:endParaRPr sz="1000" b="1"/>
          </a:p>
        </p:txBody>
      </p:sp>
      <p:sp>
        <p:nvSpPr>
          <p:cNvPr id="17" name="Управляющая кнопка: &quot;Пустой&quot; 16">
            <a:hlinkClick r:id="rId8" action="ppaction://hlinksldjump" highlightClick="1"/>
          </p:cNvPr>
          <p:cNvSpPr/>
          <p:nvPr/>
        </p:nvSpPr>
        <p:spPr bwMode="auto">
          <a:xfrm>
            <a:off x="3490882" y="3229327"/>
            <a:ext cx="4061019" cy="16159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grpSp>
        <p:nvGrpSpPr>
          <p:cNvPr id="19" name="Группа 18"/>
          <p:cNvGrpSpPr/>
          <p:nvPr/>
        </p:nvGrpSpPr>
        <p:grpSpPr bwMode="auto">
          <a:xfrm>
            <a:off x="7910774" y="3142526"/>
            <a:ext cx="1095354" cy="1279028"/>
            <a:chOff x="7907828" y="1656209"/>
            <a:chExt cx="1095354" cy="1279028"/>
          </a:xfrm>
        </p:grpSpPr>
        <p:sp>
          <p:nvSpPr>
            <p:cNvPr id="18" name="Прямоугольник: скругленные углы 17"/>
            <p:cNvSpPr/>
            <p:nvPr/>
          </p:nvSpPr>
          <p:spPr bwMode="auto">
            <a:xfrm>
              <a:off x="7907828" y="1656209"/>
              <a:ext cx="1095354" cy="1279028"/>
            </a:xfrm>
            <a:prstGeom prst="roundRect">
              <a:avLst>
                <a:gd name="adj" fmla="val 927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9"/>
            <a:srcRect t="17909"/>
            <a:stretch/>
          </p:blipFill>
          <p:spPr bwMode="auto">
            <a:xfrm>
              <a:off x="7959841" y="1702276"/>
              <a:ext cx="991327" cy="1000981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 bwMode="auto">
          <a:xfrm>
            <a:off x="8011855" y="4144832"/>
            <a:ext cx="89319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1000"/>
              <a:t>erichhahn.ru</a:t>
            </a:r>
            <a:endParaRPr lang="ru-RU" sz="1000"/>
          </a:p>
        </p:txBody>
      </p:sp>
      <p:sp>
        <p:nvSpPr>
          <p:cNvPr id="21" name="Управляющая кнопка: &quot;Пустой&quot; 20">
            <a:hlinkClick r:id="rId10" action="ppaction://hlinksldjump" highlightClick="1"/>
          </p:cNvPr>
          <p:cNvSpPr/>
          <p:nvPr/>
        </p:nvSpPr>
        <p:spPr bwMode="auto">
          <a:xfrm>
            <a:off x="3490882" y="3530691"/>
            <a:ext cx="4014743" cy="239239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22" name="Управляющая кнопка: &quot;Пустой&quot; 21">
            <a:hlinkClick r:id="rId5" action="ppaction://hlinksldjump" highlightClick="1"/>
          </p:cNvPr>
          <p:cNvSpPr/>
          <p:nvPr/>
        </p:nvSpPr>
        <p:spPr bwMode="auto">
          <a:xfrm>
            <a:off x="3490882" y="3845430"/>
            <a:ext cx="4014743" cy="161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23" name="Управляющая кнопка: &quot;Пустой&quot; 22">
            <a:hlinkClick r:id="rId6" action="ppaction://hlinksldjump" highlightClick="1"/>
          </p:cNvPr>
          <p:cNvSpPr/>
          <p:nvPr/>
        </p:nvSpPr>
        <p:spPr bwMode="auto">
          <a:xfrm>
            <a:off x="3490882" y="2013632"/>
            <a:ext cx="3898493" cy="20059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24" name="Управляющая кнопка: &quot;Пустой&quot; 23">
            <a:hlinkClick r:id="rId7" action="ppaction://hlinksldjump" highlightClick="1"/>
          </p:cNvPr>
          <p:cNvSpPr/>
          <p:nvPr/>
        </p:nvSpPr>
        <p:spPr bwMode="auto">
          <a:xfrm>
            <a:off x="3490882" y="4120972"/>
            <a:ext cx="4168186" cy="161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sz="1200"/>
          </a:p>
        </p:txBody>
      </p:sp>
      <p:sp>
        <p:nvSpPr>
          <p:cNvPr id="27" name="Полилиния: фигура 26"/>
          <p:cNvSpPr/>
          <p:nvPr/>
        </p:nvSpPr>
        <p:spPr bwMode="auto">
          <a:xfrm rot="5400000">
            <a:off x="1495441" y="743595"/>
            <a:ext cx="668828" cy="2606411"/>
          </a:xfrm>
          <a:custGeom>
            <a:avLst/>
            <a:gdLst>
              <a:gd name="connsiteX0" fmla="*/ 0 w 668828"/>
              <a:gd name="connsiteY0" fmla="*/ 2825928 h 2825928"/>
              <a:gd name="connsiteX1" fmla="*/ 0 w 668828"/>
              <a:gd name="connsiteY1" fmla="*/ 685523 h 2825928"/>
              <a:gd name="connsiteX2" fmla="*/ 2 w 668828"/>
              <a:gd name="connsiteY2" fmla="*/ 685523 h 2825928"/>
              <a:gd name="connsiteX3" fmla="*/ 334415 w 668828"/>
              <a:gd name="connsiteY3" fmla="*/ 0 h 2825928"/>
              <a:gd name="connsiteX4" fmla="*/ 668828 w 668828"/>
              <a:gd name="connsiteY4" fmla="*/ 685523 h 2825928"/>
              <a:gd name="connsiteX5" fmla="*/ 668826 w 668828"/>
              <a:gd name="connsiteY5" fmla="*/ 685523 h 2825928"/>
              <a:gd name="connsiteX6" fmla="*/ 668826 w 668828"/>
              <a:gd name="connsiteY6" fmla="*/ 2825928 h 282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828" h="2825928" extrusionOk="0">
                <a:moveTo>
                  <a:pt x="0" y="2825928"/>
                </a:moveTo>
                <a:lnTo>
                  <a:pt x="0" y="685523"/>
                </a:lnTo>
                <a:lnTo>
                  <a:pt x="2" y="685523"/>
                </a:lnTo>
                <a:lnTo>
                  <a:pt x="334415" y="0"/>
                </a:lnTo>
                <a:lnTo>
                  <a:pt x="668828" y="685523"/>
                </a:lnTo>
                <a:lnTo>
                  <a:pt x="668826" y="685523"/>
                </a:lnTo>
                <a:lnTo>
                  <a:pt x="668826" y="2825928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2" name="Управляющая кнопка: &quot;Пустой&quot; 1">
            <a:hlinkClick r:id="rId11" action="ppaction://hlinksldjump" highlightClick="1"/>
          </p:cNvPr>
          <p:cNvSpPr/>
          <p:nvPr/>
        </p:nvSpPr>
        <p:spPr bwMode="auto">
          <a:xfrm>
            <a:off x="3536950" y="4443347"/>
            <a:ext cx="3130550" cy="161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12" action="ppaction://hlinksldjump" highlightClick="1"/>
          </p:cNvPr>
          <p:cNvSpPr/>
          <p:nvPr/>
        </p:nvSpPr>
        <p:spPr bwMode="auto">
          <a:xfrm>
            <a:off x="3536950" y="2895600"/>
            <a:ext cx="2330512" cy="19395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 bwMode="auto">
          <a:xfrm>
            <a:off x="6209804" y="1814036"/>
            <a:ext cx="2693753" cy="3081346"/>
            <a:chOff x="6211334" y="1995578"/>
            <a:chExt cx="2693753" cy="3081346"/>
          </a:xfrm>
        </p:grpSpPr>
        <p:sp>
          <p:nvSpPr>
            <p:cNvPr id="29" name="Прямоугольник: скругленные углы 28"/>
            <p:cNvSpPr/>
            <p:nvPr/>
          </p:nvSpPr>
          <p:spPr bwMode="auto">
            <a:xfrm>
              <a:off x="6272965" y="1995578"/>
              <a:ext cx="2632122" cy="3081346"/>
            </a:xfrm>
            <a:prstGeom prst="roundRect">
              <a:avLst>
                <a:gd name="adj" fmla="val 492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4" name="TextBox 23"/>
            <p:cNvSpPr txBox="1"/>
            <p:nvPr/>
          </p:nvSpPr>
          <p:spPr bwMode="auto">
            <a:xfrm>
              <a:off x="6211334" y="3562546"/>
              <a:ext cx="2693753" cy="1469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Ёмкость для хранения продукта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обогрева термальным маслом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Теплоизоляция стен, крыши и днища резервуара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контроля пожарной безопасности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мониторинга температуры продукта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предотвращения от перелива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отвода паров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Лестницы с ограждениями</a:t>
              </a:r>
              <a:endParaRPr/>
            </a:p>
          </p:txBody>
        </p:sp>
      </p:grpSp>
      <p:sp>
        <p:nvSpPr>
          <p:cNvPr id="33" name="TextBox 32"/>
          <p:cNvSpPr txBox="1"/>
          <p:nvPr/>
        </p:nvSpPr>
        <p:spPr bwMode="auto">
          <a:xfrm>
            <a:off x="6209804" y="1979244"/>
            <a:ext cx="2524194" cy="131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Объёмы хранения: 30 / 50 / 80 / 100 м3</a:t>
            </a:r>
            <a:endParaRPr/>
          </a:p>
          <a:p>
            <a:pPr marL="171450" indent="-17145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Система обогрева: на основе термального масла</a:t>
            </a:r>
            <a:endParaRPr/>
          </a:p>
          <a:p>
            <a:pPr marL="171450" indent="-17145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Макс. температура рабочей среды: 180 ºС</a:t>
            </a:r>
            <a:endParaRPr/>
          </a:p>
          <a:p>
            <a:pPr marL="171450" indent="-17145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Габаритные размеры (диаметр х высота):</a:t>
            </a:r>
            <a:endParaRPr/>
          </a:p>
          <a:p>
            <a:pPr>
              <a:defRPr/>
            </a:pPr>
            <a:r>
              <a:rPr lang="ru-RU" sz="800"/>
              <a:t>        30 м3 (2,5 м х 6,7 м)</a:t>
            </a:r>
            <a:endParaRPr/>
          </a:p>
          <a:p>
            <a:pPr>
              <a:defRPr/>
            </a:pPr>
            <a:r>
              <a:rPr lang="ru-RU" sz="800"/>
              <a:t>        50 м3 (2,5 м х 13,6 м)</a:t>
            </a:r>
            <a:endParaRPr/>
          </a:p>
          <a:p>
            <a:pPr>
              <a:defRPr/>
            </a:pPr>
            <a:r>
              <a:rPr lang="ru-RU" sz="800"/>
              <a:t>        80 м3 (2,7 м х 15,6 м)</a:t>
            </a:r>
            <a:endParaRPr/>
          </a:p>
          <a:p>
            <a:pPr>
              <a:defRPr/>
            </a:pPr>
            <a:r>
              <a:rPr lang="ru-RU" sz="800"/>
              <a:t>        100 м3 (3,4 м х 17 м)</a:t>
            </a:r>
            <a:endParaRPr/>
          </a:p>
        </p:txBody>
      </p:sp>
      <p:sp>
        <p:nvSpPr>
          <p:cNvPr id="27" name="Управляющая кнопка: &quot;Пустой&quot; 26">
            <a:hlinkClick r:id="rId2" action="ppaction://hlinksldjump" highlightClick="1"/>
          </p:cNvPr>
          <p:cNvSpPr/>
          <p:nvPr/>
        </p:nvSpPr>
        <p:spPr bwMode="auto">
          <a:xfrm>
            <a:off x="6183166" y="3409536"/>
            <a:ext cx="2300898" cy="141033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Текст 1"/>
          <p:cNvSpPr txBox="1"/>
          <p:nvPr/>
        </p:nvSpPr>
        <p:spPr bwMode="auto">
          <a:xfrm>
            <a:off x="6404968" y="1359878"/>
            <a:ext cx="2025250" cy="605100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100" b="1">
                <a:solidFill>
                  <a:schemeClr val="tx1">
                    <a:lumMod val="65000"/>
                    <a:lumOff val="35000"/>
                  </a:schemeClr>
                </a:solidFill>
              </a:rPr>
              <a:t>Резервуар мобильный интенсивного нагрева</a:t>
            </a:r>
            <a:endParaRPr/>
          </a:p>
        </p:txBody>
      </p:sp>
      <p:sp>
        <p:nvSpPr>
          <p:cNvPr id="14" name="Текст 1"/>
          <p:cNvSpPr txBox="1"/>
          <p:nvPr/>
        </p:nvSpPr>
        <p:spPr bwMode="auto">
          <a:xfrm>
            <a:off x="1484199" y="1385036"/>
            <a:ext cx="2025250" cy="459047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Резервуар </a:t>
            </a:r>
            <a:br>
              <a:rPr lang="ru-RU" sz="1200" b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длительного хранения</a:t>
            </a:r>
            <a:endParaRPr/>
          </a:p>
        </p:txBody>
      </p:sp>
      <p:sp>
        <p:nvSpPr>
          <p:cNvPr id="21" name="Управляющая кнопка: &quot;Пустой&quot; 20">
            <a:hlinkClick r:id="rId3" action="ppaction://hlinksldjump" highlightClick="1"/>
          </p:cNvPr>
          <p:cNvSpPr/>
          <p:nvPr/>
        </p:nvSpPr>
        <p:spPr bwMode="auto">
          <a:xfrm>
            <a:off x="3813229" y="1354783"/>
            <a:ext cx="2320042" cy="351340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Управляющая кнопка: &quot;Пустой&quot; 27">
            <a:hlinkClick r:id="rId3" action="ppaction://hlinksldjump" highlightClick="1"/>
          </p:cNvPr>
          <p:cNvSpPr/>
          <p:nvPr/>
        </p:nvSpPr>
        <p:spPr bwMode="auto">
          <a:xfrm>
            <a:off x="6203190" y="1275808"/>
            <a:ext cx="2530808" cy="361957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7992030" y="550453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5914129" y="592244"/>
            <a:ext cx="1733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/>
              <a:t>Кликни на название – появится пояснение</a:t>
            </a:r>
            <a:endParaRPr sz="1000" b="1"/>
          </a:p>
        </p:txBody>
      </p:sp>
      <p:sp>
        <p:nvSpPr>
          <p:cNvPr id="4" name="Заголовок 6"/>
          <p:cNvSpPr>
            <a:spLocks noGrp="1"/>
          </p:cNvSpPr>
          <p:nvPr>
            <p:ph type="title"/>
          </p:nvPr>
        </p:nvSpPr>
        <p:spPr bwMode="auto">
          <a:xfrm>
            <a:off x="304338" y="398918"/>
            <a:ext cx="6581024" cy="472694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Виды</a:t>
            </a: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резервуаров</a:t>
            </a:r>
            <a:endParaRPr sz="4400">
              <a:gradFill>
                <a:gsLst>
                  <a:gs pos="0">
                    <a:srgbClr val="18C5F4">
                      <a:alpha val="30980"/>
                    </a:srgbClr>
                  </a:gs>
                  <a:gs pos="60000">
                    <a:srgbClr val="0058B0"/>
                  </a:gs>
                </a:gsLst>
                <a:lin ang="2700000" scaled="1"/>
              </a:gradFill>
              <a:latin typeface="+mj-lt"/>
              <a:cs typeface="Prompt"/>
            </a:endParaRPr>
          </a:p>
        </p:txBody>
      </p:sp>
      <p:sp>
        <p:nvSpPr>
          <p:cNvPr id="31" name="Полилиния: фигура 30"/>
          <p:cNvSpPr/>
          <p:nvPr/>
        </p:nvSpPr>
        <p:spPr bwMode="auto">
          <a:xfrm rot="10800000">
            <a:off x="5549151" y="550454"/>
            <a:ext cx="2077901" cy="578984"/>
          </a:xfrm>
          <a:custGeom>
            <a:avLst/>
            <a:gdLst>
              <a:gd name="connsiteX0" fmla="*/ 0 w 668828"/>
              <a:gd name="connsiteY0" fmla="*/ 2825928 h 2825928"/>
              <a:gd name="connsiteX1" fmla="*/ 0 w 668828"/>
              <a:gd name="connsiteY1" fmla="*/ 685523 h 2825928"/>
              <a:gd name="connsiteX2" fmla="*/ 2 w 668828"/>
              <a:gd name="connsiteY2" fmla="*/ 685523 h 2825928"/>
              <a:gd name="connsiteX3" fmla="*/ 334415 w 668828"/>
              <a:gd name="connsiteY3" fmla="*/ 0 h 2825928"/>
              <a:gd name="connsiteX4" fmla="*/ 668828 w 668828"/>
              <a:gd name="connsiteY4" fmla="*/ 685523 h 2825928"/>
              <a:gd name="connsiteX5" fmla="*/ 668826 w 668828"/>
              <a:gd name="connsiteY5" fmla="*/ 685523 h 2825928"/>
              <a:gd name="connsiteX6" fmla="*/ 668826 w 668828"/>
              <a:gd name="connsiteY6" fmla="*/ 2825928 h 282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828" h="2825928" extrusionOk="0">
                <a:moveTo>
                  <a:pt x="0" y="2825928"/>
                </a:moveTo>
                <a:lnTo>
                  <a:pt x="0" y="685523"/>
                </a:lnTo>
                <a:lnTo>
                  <a:pt x="2" y="685523"/>
                </a:lnTo>
                <a:lnTo>
                  <a:pt x="334415" y="0"/>
                </a:lnTo>
                <a:lnTo>
                  <a:pt x="668828" y="685523"/>
                </a:lnTo>
                <a:lnTo>
                  <a:pt x="668826" y="685523"/>
                </a:lnTo>
                <a:lnTo>
                  <a:pt x="668826" y="2825928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grpSp>
        <p:nvGrpSpPr>
          <p:cNvPr id="45" name="Группа 44"/>
          <p:cNvGrpSpPr/>
          <p:nvPr/>
        </p:nvGrpSpPr>
        <p:grpSpPr bwMode="auto">
          <a:xfrm>
            <a:off x="3745432" y="1381973"/>
            <a:ext cx="2558062" cy="3486218"/>
            <a:chOff x="3662097" y="1381973"/>
            <a:chExt cx="2558062" cy="3486218"/>
          </a:xfrm>
        </p:grpSpPr>
        <p:sp>
          <p:nvSpPr>
            <p:cNvPr id="8" name="Текст 1"/>
            <p:cNvSpPr txBox="1"/>
            <p:nvPr/>
          </p:nvSpPr>
          <p:spPr bwMode="auto">
            <a:xfrm>
              <a:off x="3839744" y="1381973"/>
              <a:ext cx="2025251" cy="605100"/>
            </a:xfrm>
            <a:prstGeom prst="rect">
              <a:avLst/>
            </a:prstGeom>
            <a:grpFill/>
          </p:spPr>
          <p:txBody>
            <a:bodyPr>
              <a:noAutofit/>
            </a:bodyPr>
            <a:lstStyle>
              <a:defPPr marR="0" lv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1pPr>
              <a:lvl2pPr marR="0" lvl="1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2pPr>
              <a:lvl3pPr marR="0" lvl="2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3pPr>
              <a:lvl4pPr marR="0" lvl="3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4pPr>
              <a:lvl5pPr marR="0" lvl="4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5pPr>
              <a:lvl6pPr marR="0" lvl="5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6pPr>
              <a:lvl7pPr marR="0" lvl="6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7pPr>
              <a:lvl8pPr marR="0" lvl="7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8pPr>
              <a:lvl9pPr marR="0" lvl="8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</a:defRPr>
              </a:lvl9pPr>
            </a:lstStyle>
            <a:p>
              <a:pPr>
                <a:defRPr/>
              </a:pPr>
              <a:r>
                <a:rPr lang="ru-RU" sz="12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Резервуар интенсивного нагрева</a:t>
              </a:r>
              <a:endParaRPr/>
            </a:p>
          </p:txBody>
        </p:sp>
        <p:sp>
          <p:nvSpPr>
            <p:cNvPr id="36" name="TextBox 35"/>
            <p:cNvSpPr txBox="1"/>
            <p:nvPr/>
          </p:nvSpPr>
          <p:spPr bwMode="auto">
            <a:xfrm>
              <a:off x="3662097" y="1987625"/>
              <a:ext cx="2530808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Объёмы хранения: 400 / 700 / 950 м3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обогрева на основе термального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масла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Макс. температура рабочей среды: 160 ºС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Габаритные размеры (диаметр х высота):</a:t>
              </a:r>
              <a:endParaRPr/>
            </a:p>
            <a:p>
              <a:pPr>
                <a:defRPr/>
              </a:pPr>
              <a:r>
                <a:rPr lang="ru-RU" sz="800"/>
                <a:t>      400 м3 (8,5 м х 9 м)</a:t>
              </a:r>
              <a:endParaRPr/>
            </a:p>
            <a:p>
              <a:pPr>
                <a:defRPr/>
              </a:pPr>
              <a:r>
                <a:rPr lang="ru-RU" sz="800"/>
                <a:t>      700 м3 (10,4 м х 9 м)</a:t>
              </a:r>
              <a:endParaRPr/>
            </a:p>
            <a:p>
              <a:pPr>
                <a:defRPr/>
              </a:pPr>
              <a:r>
                <a:rPr lang="ru-RU" sz="800"/>
                <a:t>      950 м3 (10,4 м х 12 м)</a:t>
              </a:r>
              <a:endParaRPr lang="ru-RU"/>
            </a:p>
          </p:txBody>
        </p:sp>
        <p:sp>
          <p:nvSpPr>
            <p:cNvPr id="38" name="TextBox 37"/>
            <p:cNvSpPr txBox="1"/>
            <p:nvPr/>
          </p:nvSpPr>
          <p:spPr bwMode="auto">
            <a:xfrm>
              <a:off x="3662097" y="3360087"/>
              <a:ext cx="2558062" cy="15081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Ёмкость для хранения продукта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обогрева термальным маслом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загрузки и выгрузки продукта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контроля пожарной безопасности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мониторинга температуры продукта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предотвращения перелива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Система отвода паров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Площадки обслуживания и ограждения</a:t>
              </a:r>
              <a:endParaRPr/>
            </a:p>
            <a:p>
              <a:pPr marL="171450" indent="-171450">
                <a:spcBef>
                  <a:spcPts val="300"/>
                </a:spcBef>
                <a:buFont typeface="Wingdings"/>
                <a:buChar char="§"/>
                <a:defRPr/>
              </a:pPr>
              <a:r>
                <a:rPr lang="ru-RU" sz="800"/>
                <a:t>Лестницы с ограждениям</a:t>
              </a:r>
              <a:endParaRPr/>
            </a:p>
          </p:txBody>
        </p:sp>
      </p:grpSp>
      <p:grpSp>
        <p:nvGrpSpPr>
          <p:cNvPr id="43" name="Группа 42"/>
          <p:cNvGrpSpPr/>
          <p:nvPr/>
        </p:nvGrpSpPr>
        <p:grpSpPr bwMode="auto">
          <a:xfrm>
            <a:off x="266080" y="2016363"/>
            <a:ext cx="998991" cy="248726"/>
            <a:chOff x="398467" y="1987625"/>
            <a:chExt cx="998991" cy="248726"/>
          </a:xfrm>
        </p:grpSpPr>
        <p:sp>
          <p:nvSpPr>
            <p:cNvPr id="39" name="TextBox 38"/>
            <p:cNvSpPr txBox="1"/>
            <p:nvPr/>
          </p:nvSpPr>
          <p:spPr bwMode="auto">
            <a:xfrm>
              <a:off x="398467" y="1987625"/>
              <a:ext cx="99899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800" b="1"/>
                <a:t>Характеристики</a:t>
              </a:r>
              <a:endParaRPr/>
            </a:p>
          </p:txBody>
        </p:sp>
        <p:sp>
          <p:nvSpPr>
            <p:cNvPr id="40" name="Прямоугольник 39"/>
            <p:cNvSpPr/>
            <p:nvPr/>
          </p:nvSpPr>
          <p:spPr bwMode="auto">
            <a:xfrm>
              <a:off x="497941" y="2200351"/>
              <a:ext cx="534154" cy="36000"/>
            </a:xfrm>
            <a:prstGeom prst="rect">
              <a:avLst/>
            </a:prstGeom>
            <a:solidFill>
              <a:srgbClr val="0037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200"/>
            </a:p>
          </p:txBody>
        </p:sp>
      </p:grpSp>
      <p:grpSp>
        <p:nvGrpSpPr>
          <p:cNvPr id="44" name="Группа 43"/>
          <p:cNvGrpSpPr/>
          <p:nvPr/>
        </p:nvGrpSpPr>
        <p:grpSpPr bwMode="auto">
          <a:xfrm>
            <a:off x="291546" y="3452388"/>
            <a:ext cx="914033" cy="248726"/>
            <a:chOff x="394000" y="3600525"/>
            <a:chExt cx="914033" cy="248726"/>
          </a:xfrm>
        </p:grpSpPr>
        <p:sp>
          <p:nvSpPr>
            <p:cNvPr id="41" name="TextBox 40"/>
            <p:cNvSpPr txBox="1"/>
            <p:nvPr/>
          </p:nvSpPr>
          <p:spPr bwMode="auto">
            <a:xfrm>
              <a:off x="394000" y="3600525"/>
              <a:ext cx="91403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ru-RU" sz="800" b="1"/>
                <a:t>Комплектация</a:t>
              </a:r>
              <a:endParaRPr/>
            </a:p>
          </p:txBody>
        </p:sp>
        <p:sp>
          <p:nvSpPr>
            <p:cNvPr id="42" name="Прямоугольник 41"/>
            <p:cNvSpPr/>
            <p:nvPr/>
          </p:nvSpPr>
          <p:spPr bwMode="auto">
            <a:xfrm>
              <a:off x="493474" y="3813251"/>
              <a:ext cx="534154" cy="36000"/>
            </a:xfrm>
            <a:prstGeom prst="rect">
              <a:avLst/>
            </a:prstGeom>
            <a:solidFill>
              <a:srgbClr val="00376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1200"/>
            </a:p>
          </p:txBody>
        </p:sp>
      </p:grpSp>
      <p:sp>
        <p:nvSpPr>
          <p:cNvPr id="47" name="TextBox 46"/>
          <p:cNvSpPr txBox="1"/>
          <p:nvPr/>
        </p:nvSpPr>
        <p:spPr bwMode="auto">
          <a:xfrm>
            <a:off x="1298970" y="2009394"/>
            <a:ext cx="239656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Объёмы хранения: 4900 / 9000 / 10000 м3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Система обогрева: на основе термального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масла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Макс. температура рабочей среды: 160 ºС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Габаритные размеры (диаметр х высота):</a:t>
            </a:r>
            <a:endParaRPr/>
          </a:p>
          <a:p>
            <a:pPr>
              <a:defRPr/>
            </a:pPr>
            <a:r>
              <a:rPr lang="ru-RU" sz="800"/>
              <a:t>      4900 м3 (19 м х 18 м)</a:t>
            </a:r>
            <a:endParaRPr/>
          </a:p>
          <a:p>
            <a:pPr>
              <a:defRPr/>
            </a:pPr>
            <a:r>
              <a:rPr lang="ru-RU" sz="800"/>
              <a:t>      9000 м3 (26 м х 18 м)</a:t>
            </a:r>
            <a:endParaRPr/>
          </a:p>
          <a:p>
            <a:pPr>
              <a:defRPr/>
            </a:pPr>
            <a:r>
              <a:rPr lang="ru-RU" sz="800"/>
              <a:t>      10000 м3 (26 м х 20 м)</a:t>
            </a:r>
            <a:endParaRPr/>
          </a:p>
        </p:txBody>
      </p:sp>
      <p:sp>
        <p:nvSpPr>
          <p:cNvPr id="49" name="TextBox 48"/>
          <p:cNvSpPr txBox="1"/>
          <p:nvPr/>
        </p:nvSpPr>
        <p:spPr bwMode="auto">
          <a:xfrm>
            <a:off x="1282421" y="3373682"/>
            <a:ext cx="253080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Ёмкость для хранения продукта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Система обогрева термальным маслом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Система загрузки и выгрузки продукта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Система контроля пожарной безопасности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Система мониторинга температуры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продукта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Система отвода паров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Площадки обслуживания и ограждения</a:t>
            </a:r>
            <a:endParaRPr/>
          </a:p>
          <a:p>
            <a:pPr marL="172800" indent="-172800">
              <a:spcBef>
                <a:spcPts val="300"/>
              </a:spcBef>
              <a:buFont typeface="Wingdings"/>
              <a:buChar char="§"/>
              <a:defRPr/>
            </a:pPr>
            <a:r>
              <a:rPr lang="ru-RU" sz="800"/>
              <a:t>Лестницы с ограждениями</a:t>
            </a:r>
            <a:endParaRPr/>
          </a:p>
        </p:txBody>
      </p:sp>
      <p:sp>
        <p:nvSpPr>
          <p:cNvPr id="25" name="Управляющая кнопка: &quot;Пустой&quot; 24">
            <a:hlinkClick r:id="rId5" action="ppaction://hlinksldjump" highlightClick="1"/>
          </p:cNvPr>
          <p:cNvSpPr/>
          <p:nvPr/>
        </p:nvSpPr>
        <p:spPr bwMode="auto">
          <a:xfrm>
            <a:off x="3664496" y="1275808"/>
            <a:ext cx="2375748" cy="361957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Управляющая кнопка: &quot;Пустой&quot; 15">
            <a:hlinkClick r:id="rId6" action="ppaction://hlinksldjump" highlightClick="1"/>
          </p:cNvPr>
          <p:cNvSpPr/>
          <p:nvPr/>
        </p:nvSpPr>
        <p:spPr bwMode="auto">
          <a:xfrm>
            <a:off x="1337926" y="1417287"/>
            <a:ext cx="2290362" cy="351340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&quot;Пустой&quot; 2">
            <a:hlinkClick r:id="rId2" action="ppaction://hlinksldjump" highlightClick="1"/>
          </p:cNvPr>
          <p:cNvSpPr/>
          <p:nvPr/>
        </p:nvSpPr>
        <p:spPr bwMode="auto">
          <a:xfrm>
            <a:off x="8021384" y="1088844"/>
            <a:ext cx="925593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&quot;Пустой&quot; 3">
            <a:hlinkClick r:id="rId3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&quot;Пустой&quot; 4">
            <a:hlinkClick r:id="rId4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 dirty="0">
                <a:solidFill>
                  <a:schemeClr val="tx1"/>
                </a:solidFill>
              </a:rPr>
              <a:t>Длительное хранения</a:t>
            </a:r>
            <a:r>
              <a:rPr lang="en-US" sz="700" dirty="0">
                <a:solidFill>
                  <a:schemeClr val="tx1"/>
                </a:solidFill>
              </a:rPr>
              <a:t> | ST</a:t>
            </a:r>
            <a:endParaRPr sz="700" dirty="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&quot;Пустой&quot; 6">
            <a:hlinkClick r:id="rId6" action="ppaction://hlinksldjump" highlightClick="1"/>
          </p:cNvPr>
          <p:cNvSpPr/>
          <p:nvPr/>
        </p:nvSpPr>
        <p:spPr bwMode="auto">
          <a:xfrm>
            <a:off x="8021385" y="703600"/>
            <a:ext cx="92559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489158" y="409678"/>
            <a:ext cx="4172161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Резервуар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длительного хранения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 | ST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 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526102" y="2079771"/>
            <a:ext cx="325112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050" b="0" i="0">
                <a:solidFill>
                  <a:srgbClr val="333333"/>
                </a:solidFill>
                <a:latin typeface="+mj-lt"/>
              </a:rPr>
              <a:t>Предназначены для долгосрочного хранения вязких продуктов с сохранением качества, </a:t>
            </a:r>
            <a:endParaRPr/>
          </a:p>
          <a:p>
            <a:pPr algn="l">
              <a:defRPr/>
            </a:pPr>
            <a:r>
              <a:rPr lang="ru-RU" sz="1050" b="0" i="0">
                <a:solidFill>
                  <a:srgbClr val="333333"/>
                </a:solidFill>
                <a:latin typeface="+mj-lt"/>
              </a:rPr>
              <a:t>а также могут использоваться как техноло-гические емкости на заводах, нефтяной, газовой, химической, пищевой и других отраслей промышленности.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489158" y="3635351"/>
            <a:ext cx="29548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i="0">
                <a:solidFill>
                  <a:srgbClr val="333333"/>
                </a:solidFill>
                <a:latin typeface="Inter"/>
              </a:rPr>
              <a:t>Модельный ряд: </a:t>
            </a:r>
            <a:endParaRPr/>
          </a:p>
          <a:p>
            <a:pPr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ST-4900, объем 4900 куб.м </a:t>
            </a:r>
            <a:endParaRPr/>
          </a:p>
          <a:p>
            <a:pPr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ST-9000</a:t>
            </a:r>
            <a:r>
              <a:rPr lang="ru-RU" sz="1100">
                <a:solidFill>
                  <a:srgbClr val="333333"/>
                </a:solidFill>
                <a:latin typeface="Inter"/>
              </a:rPr>
              <a:t>, объем 9000 куб.м</a:t>
            </a:r>
            <a:r>
              <a:rPr lang="ru-RU" sz="1100" b="0" i="0">
                <a:solidFill>
                  <a:srgbClr val="333333"/>
                </a:solidFill>
                <a:latin typeface="Inter"/>
              </a:rPr>
              <a:t> </a:t>
            </a:r>
            <a:endParaRPr/>
          </a:p>
          <a:p>
            <a:pPr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ST-10000</a:t>
            </a:r>
            <a:r>
              <a:rPr lang="ru-RU" sz="1100">
                <a:solidFill>
                  <a:srgbClr val="333333"/>
                </a:solidFill>
                <a:latin typeface="Inter"/>
              </a:rPr>
              <a:t>, объем 10000 куб.м </a:t>
            </a:r>
            <a:endParaRPr sz="110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rcRect t="32098"/>
          <a:stretch/>
        </p:blipFill>
        <p:spPr bwMode="auto">
          <a:xfrm>
            <a:off x="3724346" y="484245"/>
            <a:ext cx="3589902" cy="4467073"/>
          </a:xfrm>
          <a:prstGeom prst="rect">
            <a:avLst/>
          </a:prstGeom>
        </p:spPr>
      </p:pic>
      <p:sp>
        <p:nvSpPr>
          <p:cNvPr id="21" name="Управляющая кнопка: &quot;Пустой&quot; 20">
            <a:hlinkClick r:id="rId8" action="ppaction://hlinksldjump" highlightClick="1"/>
          </p:cNvPr>
          <p:cNvSpPr/>
          <p:nvPr/>
        </p:nvSpPr>
        <p:spPr bwMode="auto">
          <a:xfrm>
            <a:off x="4574564" y="1117495"/>
            <a:ext cx="265927" cy="16495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Управляющая кнопка: &quot;Пустой&quot; 22">
            <a:hlinkClick r:id="rId8" action="ppaction://hlinksldjump" highlightClick="1"/>
          </p:cNvPr>
          <p:cNvSpPr/>
          <p:nvPr/>
        </p:nvSpPr>
        <p:spPr bwMode="auto">
          <a:xfrm>
            <a:off x="3920011" y="140529"/>
            <a:ext cx="624170" cy="33174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Световой люк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Управляющая кнопка: &quot;Пустой&quot; 23">
            <a:hlinkClick r:id="rId9" action="ppaction://hlinksldjump" highlightClick="1"/>
          </p:cNvPr>
          <p:cNvSpPr/>
          <p:nvPr/>
        </p:nvSpPr>
        <p:spPr bwMode="auto">
          <a:xfrm rot="18746532">
            <a:off x="4199152" y="1615485"/>
            <a:ext cx="693975" cy="245982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Управляющая кнопка: &quot;Пустой&quot; 24">
            <a:hlinkClick r:id="rId10" action="ppaction://hlinksldjump" highlightClick="1"/>
          </p:cNvPr>
          <p:cNvSpPr/>
          <p:nvPr/>
        </p:nvSpPr>
        <p:spPr bwMode="auto">
          <a:xfrm>
            <a:off x="5369622" y="181796"/>
            <a:ext cx="693941" cy="19861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Устройство отвода паров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6" name="Управляющая кнопка: &quot;Пустой&quot; 25">
            <a:hlinkClick r:id="rId10" action="ppaction://hlinksldjump" highlightClick="1"/>
          </p:cNvPr>
          <p:cNvSpPr/>
          <p:nvPr/>
        </p:nvSpPr>
        <p:spPr bwMode="auto">
          <a:xfrm>
            <a:off x="5638691" y="650431"/>
            <a:ext cx="374367" cy="42349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endParaRPr sz="700">
              <a:solidFill>
                <a:schemeClr val="tx1"/>
              </a:solidFill>
            </a:endParaRPr>
          </a:p>
        </p:txBody>
      </p:sp>
      <p:sp>
        <p:nvSpPr>
          <p:cNvPr id="27" name="Управляющая кнопка: &quot;Пустой&quot; 26">
            <a:hlinkClick r:id="rId11" action="ppaction://hlinksldjump" highlightClick="1"/>
          </p:cNvPr>
          <p:cNvSpPr/>
          <p:nvPr/>
        </p:nvSpPr>
        <p:spPr bwMode="auto">
          <a:xfrm>
            <a:off x="6485988" y="962216"/>
            <a:ext cx="264180" cy="27561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Управляющая кнопка: &quot;Пустой&quot; 27">
            <a:hlinkClick r:id="rId11" action="ppaction://hlinksldjump" highlightClick="1"/>
          </p:cNvPr>
          <p:cNvSpPr/>
          <p:nvPr/>
        </p:nvSpPr>
        <p:spPr bwMode="auto">
          <a:xfrm>
            <a:off x="6694453" y="144247"/>
            <a:ext cx="693941" cy="25092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sz="700">
                <a:solidFill>
                  <a:schemeClr val="tx1"/>
                </a:solidFill>
              </a:rPr>
              <a:t>Замерный люк</a:t>
            </a:r>
            <a:endParaRPr/>
          </a:p>
        </p:txBody>
      </p:sp>
      <p:sp>
        <p:nvSpPr>
          <p:cNvPr id="30" name="Управляющая кнопка: &quot;Пустой&quot; 29">
            <a:hlinkClick r:id="rId9" action="ppaction://hlinksldjump" highlightClick="1"/>
          </p:cNvPr>
          <p:cNvSpPr/>
          <p:nvPr/>
        </p:nvSpPr>
        <p:spPr bwMode="auto">
          <a:xfrm>
            <a:off x="3218548" y="3139044"/>
            <a:ext cx="655051" cy="238543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Кольцевая лестница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1" name="Управляющая кнопка: &quot;Пустой&quot; 30">
            <a:hlinkClick r:id="rId9" action="ppaction://hlinksldjump" highlightClick="1"/>
          </p:cNvPr>
          <p:cNvSpPr/>
          <p:nvPr/>
        </p:nvSpPr>
        <p:spPr bwMode="auto">
          <a:xfrm rot="5400000">
            <a:off x="3468290" y="2347644"/>
            <a:ext cx="1067981" cy="29502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Управляющая кнопка: &quot;Пустой&quot; 31">
            <a:hlinkClick r:id="rId12" action="ppaction://hlinksldjump" highlightClick="1"/>
          </p:cNvPr>
          <p:cNvSpPr/>
          <p:nvPr/>
        </p:nvSpPr>
        <p:spPr bwMode="auto">
          <a:xfrm>
            <a:off x="5017007" y="4210252"/>
            <a:ext cx="448637" cy="255633"/>
          </a:xfrm>
          <a:prstGeom prst="actionButtonBlank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8" name="Управляющая кнопка: &quot;Пустой&quot; 37">
            <a:hlinkClick r:id="rId12" action="ppaction://hlinksldjump" highlightClick="1"/>
          </p:cNvPr>
          <p:cNvSpPr/>
          <p:nvPr/>
        </p:nvSpPr>
        <p:spPr bwMode="auto">
          <a:xfrm>
            <a:off x="4314849" y="3745217"/>
            <a:ext cx="591437" cy="307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3" name="Овал 42"/>
          <p:cNvSpPr/>
          <p:nvPr/>
        </p:nvSpPr>
        <p:spPr bwMode="auto">
          <a:xfrm>
            <a:off x="7092244" y="4551289"/>
            <a:ext cx="98707" cy="100008"/>
          </a:xfrm>
          <a:prstGeom prst="ellipse">
            <a:avLst/>
          </a:prstGeom>
          <a:noFill/>
          <a:ln w="12700">
            <a:solidFill>
              <a:srgbClr val="9D9E9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6" name="Управляющая кнопка: &quot;Пустой&quot; 45">
            <a:hlinkClick r:id="rId13" action="ppaction://hlinksldjump" highlightClick="1"/>
          </p:cNvPr>
          <p:cNvSpPr/>
          <p:nvPr/>
        </p:nvSpPr>
        <p:spPr bwMode="auto">
          <a:xfrm>
            <a:off x="7092244" y="3936758"/>
            <a:ext cx="718044" cy="307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Устройство загрузки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3" name="Управляющая кнопка: &quot;Пустой&quot; 52">
            <a:hlinkClick r:id="rId12" action="ppaction://hlinksldjump" highlightClick="1"/>
          </p:cNvPr>
          <p:cNvSpPr/>
          <p:nvPr/>
        </p:nvSpPr>
        <p:spPr bwMode="auto">
          <a:xfrm>
            <a:off x="3745828" y="4286348"/>
            <a:ext cx="448637" cy="255633"/>
          </a:xfrm>
          <a:prstGeom prst="actionButtonBlank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4" name="Управляющая кнопка: &quot;Пустой&quot; 53">
            <a:hlinkClick r:id="rId14" action="ppaction://hlinksldjump" highlightClick="1"/>
          </p:cNvPr>
          <p:cNvSpPr/>
          <p:nvPr/>
        </p:nvSpPr>
        <p:spPr bwMode="auto">
          <a:xfrm rot="471105">
            <a:off x="4369748" y="4233535"/>
            <a:ext cx="1267618" cy="607726"/>
          </a:xfrm>
          <a:prstGeom prst="actionButtonBlank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9" name="Управляющая кнопка: &quot;Пустой&quot; 58">
            <a:hlinkClick r:id="rId12" action="ppaction://hlinksldjump" highlightClick="1"/>
          </p:cNvPr>
          <p:cNvSpPr/>
          <p:nvPr/>
        </p:nvSpPr>
        <p:spPr bwMode="auto">
          <a:xfrm>
            <a:off x="2921000" y="3821313"/>
            <a:ext cx="714108" cy="307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Устройство разгрузки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0" name="Управляющая кнопка: &quot;Пустой&quot; 59">
            <a:hlinkClick r:id="rId14" action="ppaction://hlinksldjump" highlightClick="1"/>
          </p:cNvPr>
          <p:cNvSpPr/>
          <p:nvPr/>
        </p:nvSpPr>
        <p:spPr bwMode="auto">
          <a:xfrm>
            <a:off x="3229530" y="4646378"/>
            <a:ext cx="568626" cy="28921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Система нагрева</a:t>
            </a:r>
            <a:endParaRPr sz="7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8" name="Управляющая кнопка: &quot;Пустой&quot; 67">
            <a:hlinkClick r:id="rId15" action="ppaction://hlinksldjump" highlightClick="1"/>
          </p:cNvPr>
          <p:cNvSpPr/>
          <p:nvPr/>
        </p:nvSpPr>
        <p:spPr bwMode="auto">
          <a:xfrm>
            <a:off x="6617660" y="4425272"/>
            <a:ext cx="340259" cy="30453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9" name="Управляющая кнопка: &quot;Пустой&quot; 68">
            <a:hlinkClick r:id="rId15" action="ppaction://hlinksldjump" highlightClick="1"/>
          </p:cNvPr>
          <p:cNvSpPr/>
          <p:nvPr/>
        </p:nvSpPr>
        <p:spPr bwMode="auto">
          <a:xfrm>
            <a:off x="7139360" y="3634086"/>
            <a:ext cx="564568" cy="30453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Люк-лаз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 bwMode="auto">
          <a:xfrm>
            <a:off x="7098882" y="4145103"/>
            <a:ext cx="45719" cy="119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74" name="Соединитель: уступ 73"/>
          <p:cNvCxnSpPr>
            <a:cxnSpLocks/>
            <a:stCxn id="69" idx="2"/>
            <a:endCxn id="68" idx="3"/>
          </p:cNvCxnSpPr>
          <p:nvPr/>
        </p:nvCxnSpPr>
        <p:spPr bwMode="auto">
          <a:xfrm rot="10800000" flipV="1">
            <a:off x="6787790" y="3786354"/>
            <a:ext cx="351570" cy="638917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Соединитель: уступ 80"/>
          <p:cNvCxnSpPr>
            <a:cxnSpLocks/>
            <a:stCxn id="46" idx="1"/>
          </p:cNvCxnSpPr>
          <p:nvPr/>
        </p:nvCxnSpPr>
        <p:spPr bwMode="auto">
          <a:xfrm rot="5400000">
            <a:off x="7142869" y="4241026"/>
            <a:ext cx="304889" cy="311905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Управляющая кнопка: &quot;Пустой&quot; 86">
            <a:hlinkClick r:id="rId13" action="ppaction://hlinksldjump" highlightClick="1"/>
          </p:cNvPr>
          <p:cNvSpPr/>
          <p:nvPr/>
        </p:nvSpPr>
        <p:spPr bwMode="auto">
          <a:xfrm>
            <a:off x="6927025" y="4288705"/>
            <a:ext cx="370039" cy="36259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endParaRPr sz="700">
              <a:solidFill>
                <a:schemeClr val="tx1"/>
              </a:solidFill>
            </a:endParaRPr>
          </a:p>
        </p:txBody>
      </p:sp>
      <p:cxnSp>
        <p:nvCxnSpPr>
          <p:cNvPr id="88" name="Соединитель: уступ 87"/>
          <p:cNvCxnSpPr>
            <a:cxnSpLocks/>
          </p:cNvCxnSpPr>
          <p:nvPr/>
        </p:nvCxnSpPr>
        <p:spPr bwMode="auto">
          <a:xfrm flipV="1">
            <a:off x="3809318" y="4659255"/>
            <a:ext cx="694512" cy="131730"/>
          </a:xfrm>
          <a:prstGeom prst="bentConnector3">
            <a:avLst>
              <a:gd name="adj1" fmla="val 26228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Соединитель: уступ 98"/>
          <p:cNvCxnSpPr>
            <a:cxnSpLocks/>
            <a:stCxn id="59" idx="0"/>
            <a:endCxn id="53" idx="3"/>
          </p:cNvCxnSpPr>
          <p:nvPr/>
        </p:nvCxnSpPr>
        <p:spPr bwMode="auto">
          <a:xfrm>
            <a:off x="3635108" y="3975202"/>
            <a:ext cx="335039" cy="311146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Соединитель: уступ 101"/>
          <p:cNvCxnSpPr>
            <a:cxnSpLocks/>
            <a:stCxn id="30" idx="0"/>
          </p:cNvCxnSpPr>
          <p:nvPr/>
        </p:nvCxnSpPr>
        <p:spPr bwMode="auto">
          <a:xfrm flipV="1">
            <a:off x="3873599" y="2902038"/>
            <a:ext cx="128682" cy="356278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Соединитель: уступ 113"/>
          <p:cNvCxnSpPr>
            <a:cxnSpLocks/>
            <a:stCxn id="23" idx="0"/>
            <a:endCxn id="21" idx="0"/>
          </p:cNvCxnSpPr>
          <p:nvPr/>
        </p:nvCxnSpPr>
        <p:spPr bwMode="auto">
          <a:xfrm>
            <a:off x="4544181" y="306402"/>
            <a:ext cx="296310" cy="893567"/>
          </a:xfrm>
          <a:prstGeom prst="bentConnector3">
            <a:avLst>
              <a:gd name="adj1" fmla="val 134288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Соединитель: уступ 120"/>
          <p:cNvCxnSpPr>
            <a:cxnSpLocks/>
            <a:stCxn id="25" idx="0"/>
            <a:endCxn id="26" idx="3"/>
          </p:cNvCxnSpPr>
          <p:nvPr/>
        </p:nvCxnSpPr>
        <p:spPr bwMode="auto">
          <a:xfrm flipH="1">
            <a:off x="5825875" y="281105"/>
            <a:ext cx="237688" cy="369326"/>
          </a:xfrm>
          <a:prstGeom prst="bentConnector4">
            <a:avLst>
              <a:gd name="adj1" fmla="val -96177"/>
              <a:gd name="adj2" fmla="val 63444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Соединитель: уступ 123"/>
          <p:cNvCxnSpPr>
            <a:cxnSpLocks/>
            <a:stCxn id="28" idx="0"/>
          </p:cNvCxnSpPr>
          <p:nvPr/>
        </p:nvCxnSpPr>
        <p:spPr bwMode="auto">
          <a:xfrm flipH="1">
            <a:off x="6734467" y="269707"/>
            <a:ext cx="653927" cy="844943"/>
          </a:xfrm>
          <a:prstGeom prst="bentConnector4">
            <a:avLst>
              <a:gd name="adj1" fmla="val -34958"/>
              <a:gd name="adj2" fmla="val 96504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8" name="Группа 127"/>
          <p:cNvGrpSpPr/>
          <p:nvPr/>
        </p:nvGrpSpPr>
        <p:grpSpPr bwMode="auto">
          <a:xfrm>
            <a:off x="4848516" y="2227304"/>
            <a:ext cx="1885950" cy="842218"/>
            <a:chOff x="5889729" y="1871643"/>
            <a:chExt cx="2475456" cy="854823"/>
          </a:xfrm>
        </p:grpSpPr>
        <p:sp>
          <p:nvSpPr>
            <p:cNvPr id="129" name="TextBox 128"/>
            <p:cNvSpPr txBox="1"/>
            <p:nvPr/>
          </p:nvSpPr>
          <p:spPr bwMode="auto">
            <a:xfrm>
              <a:off x="5889729" y="1871643"/>
              <a:ext cx="2475456" cy="854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10000"/>
                </a:lnSpc>
                <a:buFont typeface="Arial"/>
                <a:buChar char="•"/>
                <a:defRPr/>
              </a:pPr>
              <a:r>
                <a:rPr lang="ru-RU" sz="900">
                  <a:solidFill>
                    <a:schemeClr val="bg1"/>
                  </a:solidFill>
                </a:rPr>
                <a:t>Устройство предотвращения перелива</a:t>
              </a:r>
              <a:endParaRPr/>
            </a:p>
            <a:p>
              <a:pPr marL="171450" indent="-171450">
                <a:lnSpc>
                  <a:spcPct val="110000"/>
                </a:lnSpc>
                <a:buFont typeface="Arial"/>
                <a:buChar char="•"/>
                <a:defRPr/>
              </a:pPr>
              <a:r>
                <a:rPr lang="ru-RU" sz="900">
                  <a:solidFill>
                    <a:schemeClr val="bg1"/>
                  </a:solidFill>
                </a:rPr>
                <a:t>Дополнительное оборудование</a:t>
              </a:r>
              <a:endParaRPr/>
            </a:p>
            <a:p>
              <a:pPr marL="171450" indent="-171450">
                <a:lnSpc>
                  <a:spcPct val="110000"/>
                </a:lnSpc>
                <a:buFont typeface="Arial"/>
                <a:buChar char="•"/>
                <a:defRPr/>
              </a:pPr>
              <a:endParaRPr lang="ru-RU" sz="900">
                <a:solidFill>
                  <a:schemeClr val="bg1"/>
                </a:solidFill>
              </a:endParaRPr>
            </a:p>
          </p:txBody>
        </p:sp>
        <p:sp>
          <p:nvSpPr>
            <p:cNvPr id="130" name="Управляющая кнопка: &quot;Пустой&quot; 129">
              <a:hlinkClick r:id="rId16" action="ppaction://hlinksldjump" highlightClick="1"/>
            </p:cNvPr>
            <p:cNvSpPr/>
            <p:nvPr/>
          </p:nvSpPr>
          <p:spPr bwMode="auto">
            <a:xfrm>
              <a:off x="5955484" y="1914578"/>
              <a:ext cx="2409701" cy="321740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131" name="Управляющая кнопка: &quot;Пустой&quot; 130">
              <a:hlinkClick r:id="rId17" action="ppaction://hlinksldjump" highlightClick="1"/>
            </p:cNvPr>
            <p:cNvSpPr/>
            <p:nvPr/>
          </p:nvSpPr>
          <p:spPr bwMode="auto">
            <a:xfrm>
              <a:off x="6208486" y="2208592"/>
              <a:ext cx="1928203" cy="321740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/>
            </a:p>
          </p:txBody>
        </p:sp>
      </p:grpSp>
      <p:grpSp>
        <p:nvGrpSpPr>
          <p:cNvPr id="16" name="Группа 15"/>
          <p:cNvGrpSpPr/>
          <p:nvPr/>
        </p:nvGrpSpPr>
        <p:grpSpPr bwMode="auto">
          <a:xfrm>
            <a:off x="566851" y="4448016"/>
            <a:ext cx="2251764" cy="503302"/>
            <a:chOff x="441102" y="4448018"/>
            <a:chExt cx="2251764" cy="503302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457054" y="4463333"/>
              <a:ext cx="1877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800" b="1"/>
                <a:t>Для перехода  на нужное оборудование кликни на деталь или название</a:t>
              </a:r>
              <a:endParaRPr sz="800" b="1"/>
            </a:p>
          </p:txBody>
        </p:sp>
        <p:sp>
          <p:nvSpPr>
            <p:cNvPr id="14" name="Полилиния: фигура 13"/>
            <p:cNvSpPr/>
            <p:nvPr/>
          </p:nvSpPr>
          <p:spPr bwMode="auto">
            <a:xfrm rot="5400000">
              <a:off x="1315333" y="3573787"/>
              <a:ext cx="503302" cy="2251764"/>
            </a:xfrm>
            <a:custGeom>
              <a:avLst/>
              <a:gdLst>
                <a:gd name="connsiteX0" fmla="*/ 0 w 668828"/>
                <a:gd name="connsiteY0" fmla="*/ 2825928 h 2825928"/>
                <a:gd name="connsiteX1" fmla="*/ 0 w 668828"/>
                <a:gd name="connsiteY1" fmla="*/ 685523 h 2825928"/>
                <a:gd name="connsiteX2" fmla="*/ 2 w 668828"/>
                <a:gd name="connsiteY2" fmla="*/ 685523 h 2825928"/>
                <a:gd name="connsiteX3" fmla="*/ 334415 w 668828"/>
                <a:gd name="connsiteY3" fmla="*/ 0 h 2825928"/>
                <a:gd name="connsiteX4" fmla="*/ 668828 w 668828"/>
                <a:gd name="connsiteY4" fmla="*/ 685523 h 2825928"/>
                <a:gd name="connsiteX5" fmla="*/ 668826 w 668828"/>
                <a:gd name="connsiteY5" fmla="*/ 685523 h 2825928"/>
                <a:gd name="connsiteX6" fmla="*/ 668826 w 668828"/>
                <a:gd name="connsiteY6" fmla="*/ 2825928 h 282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28" h="2825928" extrusionOk="0">
                  <a:moveTo>
                    <a:pt x="0" y="2825928"/>
                  </a:moveTo>
                  <a:lnTo>
                    <a:pt x="0" y="685523"/>
                  </a:lnTo>
                  <a:lnTo>
                    <a:pt x="2" y="685523"/>
                  </a:lnTo>
                  <a:lnTo>
                    <a:pt x="334415" y="0"/>
                  </a:lnTo>
                  <a:lnTo>
                    <a:pt x="668828" y="685523"/>
                  </a:lnTo>
                  <a:lnTo>
                    <a:pt x="668826" y="685523"/>
                  </a:lnTo>
                  <a:lnTo>
                    <a:pt x="668826" y="2825928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8" name="Управляющая кнопка: &quot;На главную&quot; 17">
            <a:hlinkClick r:id="rId1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&quot;Пустой&quot; 2">
            <a:hlinkClick r:id="rId2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&quot;Пустой&quot; 6">
            <a:hlinkClick r:id="rId3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489158" y="361069"/>
            <a:ext cx="4172161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Резервуар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интенсивного нагрева |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HT</a:t>
            </a:r>
            <a:endParaRPr lang="ru-RU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89158" y="3635351"/>
            <a:ext cx="295482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 b="1" i="0">
                <a:solidFill>
                  <a:srgbClr val="333333"/>
                </a:solidFill>
                <a:latin typeface="Inter"/>
              </a:rPr>
              <a:t>Модельный ряд: </a:t>
            </a:r>
            <a:endParaRPr/>
          </a:p>
          <a:p>
            <a:pPr>
              <a:defRPr/>
            </a:pPr>
            <a:r>
              <a:rPr lang="en-US" sz="1100">
                <a:solidFill>
                  <a:srgbClr val="333333"/>
                </a:solidFill>
                <a:latin typeface="Inter"/>
              </a:rPr>
              <a:t>H</a:t>
            </a:r>
            <a:r>
              <a:rPr lang="ru-RU" sz="1100" b="0" i="0">
                <a:solidFill>
                  <a:srgbClr val="333333"/>
                </a:solidFill>
                <a:latin typeface="Inter"/>
              </a:rPr>
              <a:t>T-</a:t>
            </a:r>
            <a:r>
              <a:rPr lang="en-US" sz="1100" b="0" i="0">
                <a:solidFill>
                  <a:srgbClr val="333333"/>
                </a:solidFill>
                <a:latin typeface="Inter"/>
              </a:rPr>
              <a:t>4</a:t>
            </a:r>
            <a:r>
              <a:rPr lang="ru-RU" sz="1100" b="0" i="0">
                <a:solidFill>
                  <a:srgbClr val="333333"/>
                </a:solidFill>
                <a:latin typeface="Inter"/>
              </a:rPr>
              <a:t>00, объем 400 куб.м </a:t>
            </a:r>
            <a:endParaRPr/>
          </a:p>
          <a:p>
            <a:pPr>
              <a:defRPr/>
            </a:pPr>
            <a:r>
              <a:rPr lang="en-US" sz="1100">
                <a:solidFill>
                  <a:srgbClr val="333333"/>
                </a:solidFill>
                <a:latin typeface="Inter"/>
              </a:rPr>
              <a:t>H</a:t>
            </a:r>
            <a:r>
              <a:rPr lang="ru-RU" sz="1100" b="0" i="0">
                <a:solidFill>
                  <a:srgbClr val="333333"/>
                </a:solidFill>
                <a:latin typeface="Inter"/>
              </a:rPr>
              <a:t>T-</a:t>
            </a:r>
            <a:r>
              <a:rPr lang="en-US" sz="1100" b="0" i="0">
                <a:solidFill>
                  <a:srgbClr val="333333"/>
                </a:solidFill>
                <a:latin typeface="Inter"/>
              </a:rPr>
              <a:t>7</a:t>
            </a:r>
            <a:r>
              <a:rPr lang="ru-RU" sz="1100" b="0" i="0">
                <a:solidFill>
                  <a:srgbClr val="333333"/>
                </a:solidFill>
                <a:latin typeface="Inter"/>
              </a:rPr>
              <a:t>00</a:t>
            </a:r>
            <a:r>
              <a:rPr lang="ru-RU" sz="1100">
                <a:solidFill>
                  <a:srgbClr val="333333"/>
                </a:solidFill>
                <a:latin typeface="Inter"/>
              </a:rPr>
              <a:t>, объем </a:t>
            </a:r>
            <a:r>
              <a:rPr lang="en-US" sz="1100">
                <a:solidFill>
                  <a:srgbClr val="333333"/>
                </a:solidFill>
                <a:latin typeface="Inter"/>
              </a:rPr>
              <a:t>7</a:t>
            </a:r>
            <a:r>
              <a:rPr lang="ru-RU" sz="1100">
                <a:solidFill>
                  <a:srgbClr val="333333"/>
                </a:solidFill>
                <a:latin typeface="Inter"/>
              </a:rPr>
              <a:t>00 куб.м</a:t>
            </a:r>
            <a:r>
              <a:rPr lang="ru-RU" sz="1100" b="0" i="0">
                <a:solidFill>
                  <a:srgbClr val="333333"/>
                </a:solidFill>
                <a:latin typeface="Inter"/>
              </a:rPr>
              <a:t> </a:t>
            </a:r>
            <a:endParaRPr/>
          </a:p>
          <a:p>
            <a:pPr>
              <a:defRPr/>
            </a:pPr>
            <a:r>
              <a:rPr lang="en-US" sz="1100">
                <a:solidFill>
                  <a:srgbClr val="333333"/>
                </a:solidFill>
                <a:latin typeface="Inter"/>
              </a:rPr>
              <a:t>H</a:t>
            </a:r>
            <a:r>
              <a:rPr lang="ru-RU" sz="1100" b="0" i="0">
                <a:solidFill>
                  <a:srgbClr val="333333"/>
                </a:solidFill>
                <a:latin typeface="Inter"/>
              </a:rPr>
              <a:t>T-</a:t>
            </a:r>
            <a:r>
              <a:rPr lang="en-US" sz="1100" b="0" i="0">
                <a:solidFill>
                  <a:srgbClr val="333333"/>
                </a:solidFill>
                <a:latin typeface="Inter"/>
              </a:rPr>
              <a:t>95</a:t>
            </a:r>
            <a:r>
              <a:rPr lang="ru-RU" sz="1100" b="0" i="0">
                <a:solidFill>
                  <a:srgbClr val="333333"/>
                </a:solidFill>
                <a:latin typeface="Inter"/>
              </a:rPr>
              <a:t>0</a:t>
            </a:r>
            <a:r>
              <a:rPr lang="ru-RU" sz="1100">
                <a:solidFill>
                  <a:srgbClr val="333333"/>
                </a:solidFill>
                <a:latin typeface="Inter"/>
              </a:rPr>
              <a:t>, объем </a:t>
            </a:r>
            <a:r>
              <a:rPr lang="en-US" sz="1100">
                <a:solidFill>
                  <a:srgbClr val="333333"/>
                </a:solidFill>
                <a:latin typeface="Inter"/>
              </a:rPr>
              <a:t>950</a:t>
            </a:r>
            <a:r>
              <a:rPr lang="ru-RU" sz="1100">
                <a:solidFill>
                  <a:srgbClr val="333333"/>
                </a:solidFill>
                <a:latin typeface="Inter"/>
              </a:rPr>
              <a:t> куб.м </a:t>
            </a:r>
            <a:endParaRPr sz="110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rcRect t="32098"/>
          <a:stretch/>
        </p:blipFill>
        <p:spPr bwMode="auto">
          <a:xfrm>
            <a:off x="3724346" y="484245"/>
            <a:ext cx="3589902" cy="4467073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 bwMode="auto">
          <a:xfrm>
            <a:off x="4833428" y="2276984"/>
            <a:ext cx="1885950" cy="842218"/>
            <a:chOff x="5889729" y="1871643"/>
            <a:chExt cx="2475456" cy="854823"/>
          </a:xfrm>
        </p:grpSpPr>
        <p:sp>
          <p:nvSpPr>
            <p:cNvPr id="18" name="TextBox 17"/>
            <p:cNvSpPr txBox="1"/>
            <p:nvPr/>
          </p:nvSpPr>
          <p:spPr bwMode="auto">
            <a:xfrm>
              <a:off x="5889729" y="1871643"/>
              <a:ext cx="2475456" cy="854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ct val="110000"/>
                </a:lnSpc>
                <a:buFont typeface="Arial"/>
                <a:buChar char="•"/>
                <a:defRPr/>
              </a:pPr>
              <a:r>
                <a:rPr lang="ru-RU" sz="900">
                  <a:solidFill>
                    <a:schemeClr val="bg1"/>
                  </a:solidFill>
                </a:rPr>
                <a:t>Устройство предотвращения перелива</a:t>
              </a:r>
              <a:endParaRPr/>
            </a:p>
            <a:p>
              <a:pPr marL="171450" indent="-171450">
                <a:lnSpc>
                  <a:spcPct val="110000"/>
                </a:lnSpc>
                <a:buFont typeface="Arial"/>
                <a:buChar char="•"/>
                <a:defRPr/>
              </a:pPr>
              <a:r>
                <a:rPr lang="ru-RU" sz="900">
                  <a:solidFill>
                    <a:schemeClr val="bg1"/>
                  </a:solidFill>
                </a:rPr>
                <a:t>Дополнительное оборудование</a:t>
              </a:r>
              <a:endParaRPr/>
            </a:p>
            <a:p>
              <a:pPr marL="171450" indent="-171450">
                <a:lnSpc>
                  <a:spcPct val="110000"/>
                </a:lnSpc>
                <a:buFont typeface="Arial"/>
                <a:buChar char="•"/>
                <a:defRPr/>
              </a:pPr>
              <a:endParaRPr lang="ru-RU" sz="900">
                <a:solidFill>
                  <a:schemeClr val="bg1"/>
                </a:solidFill>
              </a:endParaRPr>
            </a:p>
          </p:txBody>
        </p:sp>
        <p:sp>
          <p:nvSpPr>
            <p:cNvPr id="19" name="Управляющая кнопка: &quot;Пустой&quot; 18">
              <a:hlinkClick r:id="rId5" action="ppaction://hlinksldjump" highlightClick="1"/>
            </p:cNvPr>
            <p:cNvSpPr/>
            <p:nvPr/>
          </p:nvSpPr>
          <p:spPr bwMode="auto">
            <a:xfrm>
              <a:off x="5925094" y="1892768"/>
              <a:ext cx="2409701" cy="321740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/>
            </a:p>
          </p:txBody>
        </p:sp>
        <p:sp>
          <p:nvSpPr>
            <p:cNvPr id="20" name="Управляющая кнопка: &quot;Пустой&quot; 19">
              <a:hlinkClick r:id="rId6" action="ppaction://hlinksldjump" highlightClick="1"/>
            </p:cNvPr>
            <p:cNvSpPr/>
            <p:nvPr/>
          </p:nvSpPr>
          <p:spPr bwMode="auto">
            <a:xfrm>
              <a:off x="6085648" y="2210459"/>
              <a:ext cx="1928203" cy="321740"/>
            </a:xfrm>
            <a:prstGeom prst="actionButtonBlank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/>
            </a:p>
          </p:txBody>
        </p:sp>
      </p:grpSp>
      <p:sp>
        <p:nvSpPr>
          <p:cNvPr id="21" name="Управляющая кнопка: &quot;Пустой&quot; 20">
            <a:hlinkClick r:id="rId7" action="ppaction://hlinksldjump" highlightClick="1"/>
          </p:cNvPr>
          <p:cNvSpPr/>
          <p:nvPr/>
        </p:nvSpPr>
        <p:spPr bwMode="auto">
          <a:xfrm>
            <a:off x="4574564" y="1117495"/>
            <a:ext cx="265927" cy="16495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Управляющая кнопка: &quot;Пустой&quot; 22">
            <a:hlinkClick r:id="rId7" action="ppaction://hlinksldjump" highlightClick="1"/>
          </p:cNvPr>
          <p:cNvSpPr/>
          <p:nvPr/>
        </p:nvSpPr>
        <p:spPr bwMode="auto">
          <a:xfrm>
            <a:off x="3920011" y="140529"/>
            <a:ext cx="624170" cy="33174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Световой люк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Управляющая кнопка: &quot;Пустой&quot; 23">
            <a:hlinkClick r:id="rId8" action="ppaction://hlinksldjump" highlightClick="1"/>
          </p:cNvPr>
          <p:cNvSpPr/>
          <p:nvPr/>
        </p:nvSpPr>
        <p:spPr bwMode="auto">
          <a:xfrm rot="18746532">
            <a:off x="4199152" y="1615485"/>
            <a:ext cx="693975" cy="245982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Управляющая кнопка: &quot;Пустой&quot; 24">
            <a:hlinkClick r:id="rId9" action="ppaction://hlinksldjump" highlightClick="1"/>
          </p:cNvPr>
          <p:cNvSpPr/>
          <p:nvPr/>
        </p:nvSpPr>
        <p:spPr bwMode="auto">
          <a:xfrm>
            <a:off x="5369622" y="181796"/>
            <a:ext cx="693941" cy="19861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Устройство отвода паров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6" name="Управляющая кнопка: &quot;Пустой&quot; 25">
            <a:hlinkClick r:id="rId9" action="ppaction://hlinksldjump" highlightClick="1"/>
          </p:cNvPr>
          <p:cNvSpPr/>
          <p:nvPr/>
        </p:nvSpPr>
        <p:spPr bwMode="auto">
          <a:xfrm>
            <a:off x="5638691" y="650431"/>
            <a:ext cx="374367" cy="42349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endParaRPr sz="700">
              <a:solidFill>
                <a:schemeClr val="tx1"/>
              </a:solidFill>
            </a:endParaRPr>
          </a:p>
        </p:txBody>
      </p:sp>
      <p:sp>
        <p:nvSpPr>
          <p:cNvPr id="27" name="Управляющая кнопка: &quot;Пустой&quot; 26">
            <a:hlinkClick r:id="rId10" action="ppaction://hlinksldjump" highlightClick="1"/>
          </p:cNvPr>
          <p:cNvSpPr/>
          <p:nvPr/>
        </p:nvSpPr>
        <p:spPr bwMode="auto">
          <a:xfrm>
            <a:off x="6485988" y="962216"/>
            <a:ext cx="264180" cy="27561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Управляющая кнопка: &quot;Пустой&quot; 27">
            <a:hlinkClick r:id="rId10" action="ppaction://hlinksldjump" highlightClick="1"/>
          </p:cNvPr>
          <p:cNvSpPr/>
          <p:nvPr/>
        </p:nvSpPr>
        <p:spPr bwMode="auto">
          <a:xfrm>
            <a:off x="6694453" y="144247"/>
            <a:ext cx="693941" cy="25092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sz="700">
                <a:solidFill>
                  <a:schemeClr val="tx1"/>
                </a:solidFill>
              </a:rPr>
              <a:t>Замерный люк</a:t>
            </a:r>
            <a:endParaRPr/>
          </a:p>
        </p:txBody>
      </p:sp>
      <p:sp>
        <p:nvSpPr>
          <p:cNvPr id="30" name="Управляющая кнопка: &quot;Пустой&quot; 29">
            <a:hlinkClick r:id="rId8" action="ppaction://hlinksldjump" highlightClick="1"/>
          </p:cNvPr>
          <p:cNvSpPr/>
          <p:nvPr/>
        </p:nvSpPr>
        <p:spPr bwMode="auto">
          <a:xfrm>
            <a:off x="3218548" y="3139044"/>
            <a:ext cx="655051" cy="238543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Кольцевая лестница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1" name="Управляющая кнопка: &quot;Пустой&quot; 30">
            <a:hlinkClick r:id="rId8" action="ppaction://hlinksldjump" highlightClick="1"/>
          </p:cNvPr>
          <p:cNvSpPr/>
          <p:nvPr/>
        </p:nvSpPr>
        <p:spPr bwMode="auto">
          <a:xfrm rot="5400000">
            <a:off x="3468290" y="2347644"/>
            <a:ext cx="1067981" cy="29502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2" name="Управляющая кнопка: &quot;Пустой&quot; 31">
            <a:hlinkClick r:id="rId11" action="ppaction://hlinksldjump" highlightClick="1"/>
          </p:cNvPr>
          <p:cNvSpPr/>
          <p:nvPr/>
        </p:nvSpPr>
        <p:spPr bwMode="auto">
          <a:xfrm>
            <a:off x="5017007" y="4210252"/>
            <a:ext cx="448637" cy="255633"/>
          </a:xfrm>
          <a:prstGeom prst="actionButtonBlank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8" name="Управляющая кнопка: &quot;Пустой&quot; 37">
            <a:hlinkClick r:id="rId11" action="ppaction://hlinksldjump" highlightClick="1"/>
          </p:cNvPr>
          <p:cNvSpPr/>
          <p:nvPr/>
        </p:nvSpPr>
        <p:spPr bwMode="auto">
          <a:xfrm>
            <a:off x="4314849" y="3745217"/>
            <a:ext cx="591437" cy="307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3" name="Овал 42"/>
          <p:cNvSpPr/>
          <p:nvPr/>
        </p:nvSpPr>
        <p:spPr bwMode="auto">
          <a:xfrm>
            <a:off x="7092244" y="4551289"/>
            <a:ext cx="98707" cy="100008"/>
          </a:xfrm>
          <a:prstGeom prst="ellipse">
            <a:avLst/>
          </a:prstGeom>
          <a:noFill/>
          <a:ln w="12700">
            <a:solidFill>
              <a:srgbClr val="9D9E9D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6" name="Управляющая кнопка: &quot;Пустой&quot; 45">
            <a:hlinkClick r:id="rId12" action="ppaction://hlinksldjump" highlightClick="1"/>
          </p:cNvPr>
          <p:cNvSpPr/>
          <p:nvPr/>
        </p:nvSpPr>
        <p:spPr bwMode="auto">
          <a:xfrm>
            <a:off x="7092244" y="3936758"/>
            <a:ext cx="718044" cy="307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Устройство загрузки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3" name="Управляющая кнопка: &quot;Пустой&quot; 52">
            <a:hlinkClick r:id="rId11" action="ppaction://hlinksldjump" highlightClick="1"/>
          </p:cNvPr>
          <p:cNvSpPr/>
          <p:nvPr/>
        </p:nvSpPr>
        <p:spPr bwMode="auto">
          <a:xfrm>
            <a:off x="3745828" y="4286348"/>
            <a:ext cx="448637" cy="255633"/>
          </a:xfrm>
          <a:prstGeom prst="actionButtonBlank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4" name="Управляющая кнопка: &quot;Пустой&quot; 53">
            <a:hlinkClick r:id="rId13" action="ppaction://hlinksldjump" highlightClick="1"/>
          </p:cNvPr>
          <p:cNvSpPr/>
          <p:nvPr/>
        </p:nvSpPr>
        <p:spPr bwMode="auto">
          <a:xfrm rot="471105">
            <a:off x="4369748" y="4233535"/>
            <a:ext cx="1267618" cy="607726"/>
          </a:xfrm>
          <a:prstGeom prst="actionButtonBlank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9" name="Управляющая кнопка: &quot;Пустой&quot; 58">
            <a:hlinkClick r:id="rId11" action="ppaction://hlinksldjump" highlightClick="1"/>
          </p:cNvPr>
          <p:cNvSpPr/>
          <p:nvPr/>
        </p:nvSpPr>
        <p:spPr bwMode="auto">
          <a:xfrm>
            <a:off x="2921000" y="3821313"/>
            <a:ext cx="714108" cy="30777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Устройство разгрузки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0" name="Управляющая кнопка: &quot;Пустой&quot; 59">
            <a:hlinkClick r:id="rId13" action="ppaction://hlinksldjump" highlightClick="1"/>
          </p:cNvPr>
          <p:cNvSpPr/>
          <p:nvPr/>
        </p:nvSpPr>
        <p:spPr bwMode="auto">
          <a:xfrm>
            <a:off x="3229530" y="4646378"/>
            <a:ext cx="568626" cy="28921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Система нагрева</a:t>
            </a:r>
            <a:endParaRPr sz="7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8" name="Управляющая кнопка: &quot;Пустой&quot; 67">
            <a:hlinkClick r:id="rId14" action="ppaction://hlinksldjump" highlightClick="1"/>
          </p:cNvPr>
          <p:cNvSpPr/>
          <p:nvPr/>
        </p:nvSpPr>
        <p:spPr bwMode="auto">
          <a:xfrm>
            <a:off x="6617660" y="4425272"/>
            <a:ext cx="340259" cy="30453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9" name="Управляющая кнопка: &quot;Пустой&quot; 68">
            <a:hlinkClick r:id="rId14" action="ppaction://hlinksldjump" highlightClick="1"/>
          </p:cNvPr>
          <p:cNvSpPr/>
          <p:nvPr/>
        </p:nvSpPr>
        <p:spPr bwMode="auto">
          <a:xfrm>
            <a:off x="7139360" y="3634086"/>
            <a:ext cx="564568" cy="30453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Люк-лаз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73" name="Прямоугольник 72"/>
          <p:cNvSpPr/>
          <p:nvPr/>
        </p:nvSpPr>
        <p:spPr bwMode="auto">
          <a:xfrm>
            <a:off x="7098882" y="4145103"/>
            <a:ext cx="45719" cy="119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74" name="Соединитель: уступ 73"/>
          <p:cNvCxnSpPr>
            <a:cxnSpLocks/>
            <a:stCxn id="69" idx="2"/>
            <a:endCxn id="68" idx="3"/>
          </p:cNvCxnSpPr>
          <p:nvPr/>
        </p:nvCxnSpPr>
        <p:spPr bwMode="auto">
          <a:xfrm rot="10800000" flipV="1">
            <a:off x="6787790" y="3786354"/>
            <a:ext cx="351570" cy="638917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Соединитель: уступ 80"/>
          <p:cNvCxnSpPr>
            <a:cxnSpLocks/>
            <a:stCxn id="46" idx="1"/>
          </p:cNvCxnSpPr>
          <p:nvPr/>
        </p:nvCxnSpPr>
        <p:spPr bwMode="auto">
          <a:xfrm rot="5400000">
            <a:off x="7142869" y="4241026"/>
            <a:ext cx="304889" cy="311905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Управляющая кнопка: &quot;Пустой&quot; 86">
            <a:hlinkClick r:id="rId12" action="ppaction://hlinksldjump" highlightClick="1"/>
          </p:cNvPr>
          <p:cNvSpPr/>
          <p:nvPr/>
        </p:nvSpPr>
        <p:spPr bwMode="auto">
          <a:xfrm>
            <a:off x="6927025" y="4288705"/>
            <a:ext cx="370039" cy="36259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endParaRPr sz="700">
              <a:solidFill>
                <a:schemeClr val="tx1"/>
              </a:solidFill>
            </a:endParaRPr>
          </a:p>
        </p:txBody>
      </p:sp>
      <p:cxnSp>
        <p:nvCxnSpPr>
          <p:cNvPr id="88" name="Соединитель: уступ 87"/>
          <p:cNvCxnSpPr>
            <a:cxnSpLocks/>
          </p:cNvCxnSpPr>
          <p:nvPr/>
        </p:nvCxnSpPr>
        <p:spPr bwMode="auto">
          <a:xfrm flipV="1">
            <a:off x="3809318" y="4659255"/>
            <a:ext cx="694512" cy="131730"/>
          </a:xfrm>
          <a:prstGeom prst="bentConnector3">
            <a:avLst>
              <a:gd name="adj1" fmla="val 26228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Соединитель: уступ 98"/>
          <p:cNvCxnSpPr>
            <a:cxnSpLocks/>
            <a:stCxn id="59" idx="0"/>
            <a:endCxn id="53" idx="3"/>
          </p:cNvCxnSpPr>
          <p:nvPr/>
        </p:nvCxnSpPr>
        <p:spPr bwMode="auto">
          <a:xfrm>
            <a:off x="3635108" y="3975202"/>
            <a:ext cx="335039" cy="311146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Соединитель: уступ 101"/>
          <p:cNvCxnSpPr>
            <a:cxnSpLocks/>
            <a:stCxn id="30" idx="0"/>
          </p:cNvCxnSpPr>
          <p:nvPr/>
        </p:nvCxnSpPr>
        <p:spPr bwMode="auto">
          <a:xfrm flipV="1">
            <a:off x="3873599" y="2902038"/>
            <a:ext cx="128682" cy="356278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Соединитель: уступ 113"/>
          <p:cNvCxnSpPr>
            <a:cxnSpLocks/>
            <a:stCxn id="23" idx="0"/>
            <a:endCxn id="21" idx="0"/>
          </p:cNvCxnSpPr>
          <p:nvPr/>
        </p:nvCxnSpPr>
        <p:spPr bwMode="auto">
          <a:xfrm>
            <a:off x="4544181" y="306402"/>
            <a:ext cx="296310" cy="893567"/>
          </a:xfrm>
          <a:prstGeom prst="bentConnector3">
            <a:avLst>
              <a:gd name="adj1" fmla="val 134288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Соединитель: уступ 120"/>
          <p:cNvCxnSpPr>
            <a:cxnSpLocks/>
            <a:stCxn id="25" idx="0"/>
            <a:endCxn id="26" idx="3"/>
          </p:cNvCxnSpPr>
          <p:nvPr/>
        </p:nvCxnSpPr>
        <p:spPr bwMode="auto">
          <a:xfrm flipH="1">
            <a:off x="5825875" y="281105"/>
            <a:ext cx="237688" cy="369326"/>
          </a:xfrm>
          <a:prstGeom prst="bentConnector4">
            <a:avLst>
              <a:gd name="adj1" fmla="val -96177"/>
              <a:gd name="adj2" fmla="val 63444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Соединитель: уступ 123"/>
          <p:cNvCxnSpPr>
            <a:cxnSpLocks/>
            <a:stCxn id="28" idx="0"/>
          </p:cNvCxnSpPr>
          <p:nvPr/>
        </p:nvCxnSpPr>
        <p:spPr bwMode="auto">
          <a:xfrm flipH="1">
            <a:off x="6734467" y="269707"/>
            <a:ext cx="653927" cy="844943"/>
          </a:xfrm>
          <a:prstGeom prst="bentConnector4">
            <a:avLst>
              <a:gd name="adj1" fmla="val -34958"/>
              <a:gd name="adj2" fmla="val 96504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Рисунок 32"/>
          <p:cNvPicPr>
            <a:picLocks noChangeAspect="1"/>
          </p:cNvPicPr>
          <p:nvPr/>
        </p:nvPicPr>
        <p:blipFill>
          <a:blip r:embed="rId15"/>
          <a:stretch/>
        </p:blipFill>
        <p:spPr bwMode="auto">
          <a:xfrm>
            <a:off x="5903432" y="4469969"/>
            <a:ext cx="362534" cy="281813"/>
          </a:xfrm>
          <a:prstGeom prst="rect">
            <a:avLst/>
          </a:prstGeom>
        </p:spPr>
      </p:pic>
      <p:sp>
        <p:nvSpPr>
          <p:cNvPr id="34" name="Управляющая кнопка: &quot;Пустой&quot; 33">
            <a:hlinkClick r:id="rId16" action="ppaction://hlinksldjump" highlightClick="1"/>
          </p:cNvPr>
          <p:cNvSpPr/>
          <p:nvPr/>
        </p:nvSpPr>
        <p:spPr bwMode="auto">
          <a:xfrm>
            <a:off x="5672961" y="4261914"/>
            <a:ext cx="688130" cy="545943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5" name="Управляющая кнопка: &quot;Пустой&quot; 34">
            <a:hlinkClick r:id="rId16" action="ppaction://hlinksldjump" highlightClick="1"/>
          </p:cNvPr>
          <p:cNvSpPr/>
          <p:nvPr/>
        </p:nvSpPr>
        <p:spPr bwMode="auto">
          <a:xfrm>
            <a:off x="6211130" y="4823064"/>
            <a:ext cx="966645" cy="269912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Боковое </a:t>
            </a:r>
            <a:endParaRPr/>
          </a:p>
          <a:p>
            <a:pPr algn="r">
              <a:defRPr/>
            </a:pPr>
            <a:r>
              <a:rPr lang="ru-RU" sz="700">
                <a:solidFill>
                  <a:schemeClr val="tx1"/>
                </a:solidFill>
              </a:rPr>
              <a:t>Перемешивающее Устройство</a:t>
            </a:r>
            <a:endParaRPr sz="700">
              <a:solidFill>
                <a:schemeClr val="tx1"/>
              </a:solidFill>
            </a:endParaRPr>
          </a:p>
        </p:txBody>
      </p:sp>
      <p:cxnSp>
        <p:nvCxnSpPr>
          <p:cNvPr id="36" name="Соединитель: уступ 35"/>
          <p:cNvCxnSpPr>
            <a:cxnSpLocks/>
            <a:stCxn id="35" idx="2"/>
          </p:cNvCxnSpPr>
          <p:nvPr/>
        </p:nvCxnSpPr>
        <p:spPr bwMode="auto">
          <a:xfrm rot="10800000">
            <a:off x="5994724" y="4698588"/>
            <a:ext cx="216407" cy="259433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 bwMode="auto">
          <a:xfrm>
            <a:off x="489158" y="2086309"/>
            <a:ext cx="325112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Предназначены для долгосрочного хранения вязких продуктов с сохранением качества, а также могут использоваться как технологические емкости на заводах, нефтяной, газовой, химической, пищевой </a:t>
            </a:r>
            <a:br>
              <a:rPr lang="ru-RU" sz="1100" b="0" i="0">
                <a:solidFill>
                  <a:srgbClr val="333333"/>
                </a:solidFill>
                <a:latin typeface="Inter"/>
              </a:rPr>
            </a:br>
            <a:r>
              <a:rPr lang="ru-RU" sz="1100" b="0" i="0">
                <a:solidFill>
                  <a:srgbClr val="333333"/>
                </a:solidFill>
                <a:latin typeface="Inter"/>
              </a:rPr>
              <a:t>и других отраслей промышленности.</a:t>
            </a:r>
            <a:endParaRPr/>
          </a:p>
        </p:txBody>
      </p:sp>
      <p:sp>
        <p:nvSpPr>
          <p:cNvPr id="8" name="Управляющая кнопка: &quot;Пустой&quot; 7">
            <a:hlinkClick r:id="rId17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18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19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597356" y="4481200"/>
            <a:ext cx="18776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800" b="1"/>
              <a:t>Для перехода  на нужное оборудование кликни на деталь или название</a:t>
            </a:r>
            <a:endParaRPr sz="800" b="1"/>
          </a:p>
        </p:txBody>
      </p:sp>
      <p:sp>
        <p:nvSpPr>
          <p:cNvPr id="29" name="Полилиния: фигура 28"/>
          <p:cNvSpPr/>
          <p:nvPr/>
        </p:nvSpPr>
        <p:spPr bwMode="auto">
          <a:xfrm rot="5400000">
            <a:off x="1455635" y="3591654"/>
            <a:ext cx="503302" cy="2251764"/>
          </a:xfrm>
          <a:custGeom>
            <a:avLst/>
            <a:gdLst>
              <a:gd name="connsiteX0" fmla="*/ 0 w 668828"/>
              <a:gd name="connsiteY0" fmla="*/ 2825928 h 2825928"/>
              <a:gd name="connsiteX1" fmla="*/ 0 w 668828"/>
              <a:gd name="connsiteY1" fmla="*/ 685523 h 2825928"/>
              <a:gd name="connsiteX2" fmla="*/ 2 w 668828"/>
              <a:gd name="connsiteY2" fmla="*/ 685523 h 2825928"/>
              <a:gd name="connsiteX3" fmla="*/ 334415 w 668828"/>
              <a:gd name="connsiteY3" fmla="*/ 0 h 2825928"/>
              <a:gd name="connsiteX4" fmla="*/ 668828 w 668828"/>
              <a:gd name="connsiteY4" fmla="*/ 685523 h 2825928"/>
              <a:gd name="connsiteX5" fmla="*/ 668826 w 668828"/>
              <a:gd name="connsiteY5" fmla="*/ 685523 h 2825928"/>
              <a:gd name="connsiteX6" fmla="*/ 668826 w 668828"/>
              <a:gd name="connsiteY6" fmla="*/ 2825928 h 282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828" h="2825928" extrusionOk="0">
                <a:moveTo>
                  <a:pt x="0" y="2825928"/>
                </a:moveTo>
                <a:lnTo>
                  <a:pt x="0" y="685523"/>
                </a:lnTo>
                <a:lnTo>
                  <a:pt x="2" y="685523"/>
                </a:lnTo>
                <a:lnTo>
                  <a:pt x="334415" y="0"/>
                </a:lnTo>
                <a:lnTo>
                  <a:pt x="668828" y="685523"/>
                </a:lnTo>
                <a:lnTo>
                  <a:pt x="668826" y="685523"/>
                </a:lnTo>
                <a:lnTo>
                  <a:pt x="668826" y="2825928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5" name="Управляющая кнопка: &quot;На главную&quot; 4">
            <a:hlinkClick r:id="rId20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&quot;Пустой&quot; 2">
            <a:hlinkClick r:id="rId2" action="ppaction://hlinksldjump" highlightClick="1"/>
          </p:cNvPr>
          <p:cNvSpPr/>
          <p:nvPr/>
        </p:nvSpPr>
        <p:spPr bwMode="auto">
          <a:xfrm>
            <a:off x="6434827" y="4820865"/>
            <a:ext cx="656715" cy="22826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Разгрузка продукта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&quot;Пустой&quot; 3">
            <a:hlinkClick r:id="rId3" action="ppaction://hlinksldjump" highlightClick="1"/>
          </p:cNvPr>
          <p:cNvSpPr/>
          <p:nvPr/>
        </p:nvSpPr>
        <p:spPr bwMode="auto">
          <a:xfrm>
            <a:off x="6248239" y="3717427"/>
            <a:ext cx="1213854" cy="35703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Электронагревательные тэны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&quot;Пустой&quot; 4">
            <a:hlinkClick r:id="rId4" action="ppaction://hlinksldjump" highlightClick="1"/>
          </p:cNvPr>
          <p:cNvSpPr/>
          <p:nvPr/>
        </p:nvSpPr>
        <p:spPr bwMode="auto">
          <a:xfrm>
            <a:off x="6325589" y="4237439"/>
            <a:ext cx="1007244" cy="199002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Загрузка продукта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6434827" y="4511592"/>
            <a:ext cx="840678" cy="228267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Вход маслосистемы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6" action="ppaction://hlinksldjump" highlightClick="1"/>
          </p:cNvPr>
          <p:cNvSpPr/>
          <p:nvPr/>
        </p:nvSpPr>
        <p:spPr bwMode="auto">
          <a:xfrm>
            <a:off x="6363232" y="3338403"/>
            <a:ext cx="912272" cy="216043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Устройство отвода паров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7" action="ppaction://hlinksldjump" highlightClick="1"/>
          </p:cNvPr>
          <p:cNvSpPr/>
          <p:nvPr/>
        </p:nvSpPr>
        <p:spPr bwMode="auto">
          <a:xfrm>
            <a:off x="6309314" y="2613992"/>
            <a:ext cx="974136" cy="29168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Перемешивающее устройство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8" action="ppaction://hlinksldjump" highlightClick="1"/>
          </p:cNvPr>
          <p:cNvSpPr/>
          <p:nvPr/>
        </p:nvSpPr>
        <p:spPr bwMode="auto">
          <a:xfrm>
            <a:off x="4129828" y="1484766"/>
            <a:ext cx="820299" cy="493962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Сигнализатор максимального уровня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9" action="ppaction://hlinksldjump" highlightClick="1"/>
          </p:cNvPr>
          <p:cNvSpPr/>
          <p:nvPr/>
        </p:nvSpPr>
        <p:spPr bwMode="auto">
          <a:xfrm>
            <a:off x="4036769" y="4568747"/>
            <a:ext cx="832162" cy="24948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Пробоотборник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10" action="ppaction://hlinksldjump" highlightClick="1"/>
          </p:cNvPr>
          <p:cNvSpPr/>
          <p:nvPr/>
        </p:nvSpPr>
        <p:spPr bwMode="auto">
          <a:xfrm>
            <a:off x="3999115" y="3886297"/>
            <a:ext cx="956844" cy="52265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Термометр и преобразователь температуры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489159" y="215518"/>
            <a:ext cx="6146592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Резервуар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мобильный интенсивного нагрева |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MT</a:t>
            </a:r>
            <a:endParaRPr lang="ru-RU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21" name="Управляющая кнопка: &quot;Пустой&quot; 20">
            <a:hlinkClick r:id="rId11" action="ppaction://hlinksldjump" highlightClick="1"/>
          </p:cNvPr>
          <p:cNvSpPr/>
          <p:nvPr/>
        </p:nvSpPr>
        <p:spPr bwMode="auto">
          <a:xfrm>
            <a:off x="8019354" y="1088844"/>
            <a:ext cx="914303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5" name="Управляющая кнопка: &quot;Пустой&quot; 24">
            <a:hlinkClick r:id="rId12" action="ppaction://hlinksldjump" highlightClick="1"/>
          </p:cNvPr>
          <p:cNvSpPr/>
          <p:nvPr/>
        </p:nvSpPr>
        <p:spPr bwMode="auto">
          <a:xfrm>
            <a:off x="8019354" y="703600"/>
            <a:ext cx="914304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7934041" y="386714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8" name="Управляющая кнопка: &quot;Пустой&quot; 27">
            <a:hlinkClick r:id="rId13" action="ppaction://hlinksldjump" highlightClick="1"/>
          </p:cNvPr>
          <p:cNvSpPr/>
          <p:nvPr/>
        </p:nvSpPr>
        <p:spPr bwMode="auto">
          <a:xfrm>
            <a:off x="8019355" y="1484766"/>
            <a:ext cx="91430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Комплектация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4"/>
          <a:stretch/>
        </p:blipFill>
        <p:spPr bwMode="auto">
          <a:xfrm>
            <a:off x="5168502" y="1405074"/>
            <a:ext cx="1053783" cy="3658734"/>
          </a:xfrm>
          <a:prstGeom prst="rect">
            <a:avLst/>
          </a:prstGeom>
        </p:spPr>
      </p:pic>
      <p:sp>
        <p:nvSpPr>
          <p:cNvPr id="18" name="Управляющая кнопка: &quot;Пустой&quot; 17">
            <a:hlinkClick r:id="rId15" action="ppaction://hlinksldjump" highlightClick="1"/>
          </p:cNvPr>
          <p:cNvSpPr/>
          <p:nvPr/>
        </p:nvSpPr>
        <p:spPr bwMode="auto">
          <a:xfrm>
            <a:off x="4539978" y="4901479"/>
            <a:ext cx="541495" cy="23449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Люк-лаз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9" name="Управляющая кнопка: &quot;Пустой&quot; 28">
            <a:hlinkClick r:id="rId16" action="ppaction://hlinksldjump" highlightClick="1"/>
          </p:cNvPr>
          <p:cNvSpPr/>
          <p:nvPr/>
        </p:nvSpPr>
        <p:spPr bwMode="auto">
          <a:xfrm>
            <a:off x="6353092" y="1279614"/>
            <a:ext cx="693941" cy="25092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sz="700">
                <a:solidFill>
                  <a:schemeClr val="tx1"/>
                </a:solidFill>
              </a:rPr>
              <a:t>Замерный люк</a:t>
            </a:r>
            <a:endParaRPr/>
          </a:p>
        </p:txBody>
      </p:sp>
      <p:cxnSp>
        <p:nvCxnSpPr>
          <p:cNvPr id="30" name="Соединитель: уступ 29"/>
          <p:cNvCxnSpPr>
            <a:cxnSpLocks/>
            <a:stCxn id="29" idx="1"/>
          </p:cNvCxnSpPr>
          <p:nvPr/>
        </p:nvCxnSpPr>
        <p:spPr bwMode="auto">
          <a:xfrm rot="5400000">
            <a:off x="6215848" y="1316781"/>
            <a:ext cx="270462" cy="697968"/>
          </a:xfrm>
          <a:prstGeom prst="bentConnector2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оединитель: уступ 31"/>
          <p:cNvCxnSpPr>
            <a:cxnSpLocks/>
          </p:cNvCxnSpPr>
          <p:nvPr/>
        </p:nvCxnSpPr>
        <p:spPr bwMode="auto">
          <a:xfrm flipH="1">
            <a:off x="5765802" y="2759831"/>
            <a:ext cx="669027" cy="1"/>
          </a:xfrm>
          <a:prstGeom prst="straightConnector1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: уступ 35"/>
          <p:cNvCxnSpPr>
            <a:cxnSpLocks/>
          </p:cNvCxnSpPr>
          <p:nvPr/>
        </p:nvCxnSpPr>
        <p:spPr bwMode="auto">
          <a:xfrm flipH="1">
            <a:off x="6002099" y="3446423"/>
            <a:ext cx="563803" cy="1"/>
          </a:xfrm>
          <a:prstGeom prst="straightConnector1">
            <a:avLst/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оединитель: уступ 36"/>
          <p:cNvCxnSpPr>
            <a:cxnSpLocks/>
          </p:cNvCxnSpPr>
          <p:nvPr/>
        </p:nvCxnSpPr>
        <p:spPr bwMode="auto">
          <a:xfrm rot="5400000">
            <a:off x="5737558" y="3996218"/>
            <a:ext cx="807190" cy="587349"/>
          </a:xfrm>
          <a:prstGeom prst="bentConnector3">
            <a:avLst>
              <a:gd name="adj1" fmla="val 29546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Соединитель: уступ 41"/>
          <p:cNvCxnSpPr>
            <a:cxnSpLocks/>
          </p:cNvCxnSpPr>
          <p:nvPr/>
        </p:nvCxnSpPr>
        <p:spPr bwMode="auto">
          <a:xfrm flipH="1">
            <a:off x="6062409" y="4436441"/>
            <a:ext cx="439991" cy="162981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: уступ 45"/>
          <p:cNvCxnSpPr>
            <a:cxnSpLocks/>
            <a:stCxn id="18" idx="0"/>
          </p:cNvCxnSpPr>
          <p:nvPr/>
        </p:nvCxnSpPr>
        <p:spPr bwMode="auto">
          <a:xfrm flipV="1">
            <a:off x="5081473" y="4820865"/>
            <a:ext cx="294566" cy="197861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Соединитель: уступ 49"/>
          <p:cNvCxnSpPr>
            <a:cxnSpLocks/>
          </p:cNvCxnSpPr>
          <p:nvPr/>
        </p:nvCxnSpPr>
        <p:spPr bwMode="auto">
          <a:xfrm flipH="1" flipV="1">
            <a:off x="6177596" y="4901479"/>
            <a:ext cx="388304" cy="2650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Соединитель: уступ 55"/>
          <p:cNvCxnSpPr>
            <a:cxnSpLocks/>
          </p:cNvCxnSpPr>
          <p:nvPr/>
        </p:nvCxnSpPr>
        <p:spPr bwMode="auto">
          <a:xfrm flipH="1">
            <a:off x="6214808" y="4732270"/>
            <a:ext cx="351091" cy="49198"/>
          </a:xfrm>
          <a:prstGeom prst="straightConnector1">
            <a:avLst/>
          </a:prstGeom>
          <a:ln>
            <a:solidFill>
              <a:srgbClr val="4E8DF4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: уступ 61"/>
          <p:cNvCxnSpPr>
            <a:cxnSpLocks/>
            <a:stCxn id="11" idx="0"/>
          </p:cNvCxnSpPr>
          <p:nvPr/>
        </p:nvCxnSpPr>
        <p:spPr bwMode="auto">
          <a:xfrm>
            <a:off x="4950127" y="1731747"/>
            <a:ext cx="597297" cy="216282"/>
          </a:xfrm>
          <a:prstGeom prst="bentConnector3">
            <a:avLst>
              <a:gd name="adj1" fmla="val 19170"/>
            </a:avLst>
          </a:prstGeom>
          <a:ln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Соединитель: уступ 67"/>
          <p:cNvCxnSpPr>
            <a:cxnSpLocks/>
          </p:cNvCxnSpPr>
          <p:nvPr/>
        </p:nvCxnSpPr>
        <p:spPr bwMode="auto">
          <a:xfrm>
            <a:off x="4882474" y="4703618"/>
            <a:ext cx="353789" cy="57305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Соединитель: уступ 76"/>
          <p:cNvCxnSpPr>
            <a:cxnSpLocks/>
          </p:cNvCxnSpPr>
          <p:nvPr/>
        </p:nvCxnSpPr>
        <p:spPr bwMode="auto">
          <a:xfrm>
            <a:off x="4787900" y="4237439"/>
            <a:ext cx="519992" cy="494831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 bwMode="auto">
          <a:xfrm>
            <a:off x="767093" y="1848475"/>
            <a:ext cx="260433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Мобильные резервуары  предназначены для интенсивного нагрева и хранения вязких продуктов с сохранением качества, а также могут использоваться как технологические емкости на заводах нефтяной, газовой, химической, пищевой и других отраслей промышленности. </a:t>
            </a:r>
            <a:endParaRPr/>
          </a:p>
        </p:txBody>
      </p:sp>
      <p:sp>
        <p:nvSpPr>
          <p:cNvPr id="99" name="TextBox 98"/>
          <p:cNvSpPr txBox="1"/>
          <p:nvPr/>
        </p:nvSpPr>
        <p:spPr bwMode="auto">
          <a:xfrm>
            <a:off x="767093" y="3404314"/>
            <a:ext cx="260433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Занимают минимум производственной площади и легко транспортируются с помощью автомобильного транспорта.</a:t>
            </a:r>
            <a:endParaRPr/>
          </a:p>
        </p:txBody>
      </p:sp>
      <p:sp>
        <p:nvSpPr>
          <p:cNvPr id="2" name="Управляющая кнопка: &quot;Пустой&quot; 1">
            <a:hlinkClick r:id="rId17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&quot;Пустой&quot; 6">
            <a:hlinkClick r:id="rId18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&quot;Пустой&quot; 9">
            <a:hlinkClick r:id="rId19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grpSp>
        <p:nvGrpSpPr>
          <p:cNvPr id="31" name="Группа 30"/>
          <p:cNvGrpSpPr/>
          <p:nvPr/>
        </p:nvGrpSpPr>
        <p:grpSpPr bwMode="auto">
          <a:xfrm>
            <a:off x="824379" y="4253567"/>
            <a:ext cx="2251764" cy="503302"/>
            <a:chOff x="441102" y="4448018"/>
            <a:chExt cx="2251764" cy="503302"/>
          </a:xfrm>
        </p:grpSpPr>
        <p:sp>
          <p:nvSpPr>
            <p:cNvPr id="16" name="TextBox 15"/>
            <p:cNvSpPr txBox="1"/>
            <p:nvPr/>
          </p:nvSpPr>
          <p:spPr bwMode="auto">
            <a:xfrm>
              <a:off x="457054" y="4463333"/>
              <a:ext cx="18776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800" b="1"/>
                <a:t>Для перехода  на нужное оборудование кликни на деталь или название</a:t>
              </a:r>
              <a:endParaRPr sz="800" b="1"/>
            </a:p>
          </p:txBody>
        </p:sp>
        <p:sp>
          <p:nvSpPr>
            <p:cNvPr id="19" name="Полилиния: фигура 18"/>
            <p:cNvSpPr/>
            <p:nvPr/>
          </p:nvSpPr>
          <p:spPr bwMode="auto">
            <a:xfrm rot="5400000">
              <a:off x="1315333" y="3573787"/>
              <a:ext cx="503302" cy="2251764"/>
            </a:xfrm>
            <a:custGeom>
              <a:avLst/>
              <a:gdLst>
                <a:gd name="connsiteX0" fmla="*/ 0 w 668828"/>
                <a:gd name="connsiteY0" fmla="*/ 2825928 h 2825928"/>
                <a:gd name="connsiteX1" fmla="*/ 0 w 668828"/>
                <a:gd name="connsiteY1" fmla="*/ 685523 h 2825928"/>
                <a:gd name="connsiteX2" fmla="*/ 2 w 668828"/>
                <a:gd name="connsiteY2" fmla="*/ 685523 h 2825928"/>
                <a:gd name="connsiteX3" fmla="*/ 334415 w 668828"/>
                <a:gd name="connsiteY3" fmla="*/ 0 h 2825928"/>
                <a:gd name="connsiteX4" fmla="*/ 668828 w 668828"/>
                <a:gd name="connsiteY4" fmla="*/ 685523 h 2825928"/>
                <a:gd name="connsiteX5" fmla="*/ 668826 w 668828"/>
                <a:gd name="connsiteY5" fmla="*/ 685523 h 2825928"/>
                <a:gd name="connsiteX6" fmla="*/ 668826 w 668828"/>
                <a:gd name="connsiteY6" fmla="*/ 2825928 h 282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28" h="2825928" extrusionOk="0">
                  <a:moveTo>
                    <a:pt x="0" y="2825928"/>
                  </a:moveTo>
                  <a:lnTo>
                    <a:pt x="0" y="685523"/>
                  </a:lnTo>
                  <a:lnTo>
                    <a:pt x="2" y="685523"/>
                  </a:lnTo>
                  <a:lnTo>
                    <a:pt x="334415" y="0"/>
                  </a:lnTo>
                  <a:lnTo>
                    <a:pt x="668828" y="685523"/>
                  </a:lnTo>
                  <a:lnTo>
                    <a:pt x="668826" y="685523"/>
                  </a:lnTo>
                  <a:lnTo>
                    <a:pt x="668826" y="2825928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3" name="Управляющая кнопка: &quot;На главную&quot; 22">
            <a:hlinkClick r:id="rId20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489159" y="215518"/>
            <a:ext cx="4933741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Боковое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перемешивающее устройство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| SMD</a:t>
            </a:r>
            <a:endParaRPr lang="ru-RU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34976" y="2232191"/>
            <a:ext cx="3668116" cy="1951037"/>
          </a:xfrm>
          <a:prstGeom prst="rect">
            <a:avLst/>
          </a:prstGeom>
        </p:spPr>
      </p:pic>
      <p:sp>
        <p:nvSpPr>
          <p:cNvPr id="11" name="Управляющая кнопка: &quot;Пустой&quot; 10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4572000" y="1617238"/>
            <a:ext cx="260433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Боковое перемешивающее устройство предназначено для гомогенизации вязких продуктов, находящихся на хранении в резервуарах. Устройство представляет собой вал с трехлопастной мешалкой, которая приводится в действие мотор-редуктором.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4572000" y="3207709"/>
            <a:ext cx="260433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Перемешивающее устройство монтируется на боковой поверхности резервуара, под углом 90° к вертикали.</a:t>
            </a:r>
            <a:endParaRPr/>
          </a:p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Герметичность выхода вала обеспечивается торцевым уплотнением.</a:t>
            </a:r>
            <a:endParaRPr/>
          </a:p>
        </p:txBody>
      </p:sp>
      <p:sp>
        <p:nvSpPr>
          <p:cNvPr id="17" name="Управляющая кнопка: &quot;Пустой&quot; 16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8" name="Управляющая кнопка: &quot;Пустой&quot; 17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Управляющая кнопка: &quot;Пустой&quot; 18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" name="Управляющая кнопка: &quot;На главную&quot; 1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8343" y="3146002"/>
            <a:ext cx="4244108" cy="1290438"/>
          </a:xfrm>
          <a:prstGeom prst="rect">
            <a:avLst/>
          </a:prstGeom>
        </p:spPr>
      </p:pic>
      <p:pic>
        <p:nvPicPr>
          <p:cNvPr id="3" name="Google Shape;69;p15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50940" y="1463674"/>
            <a:ext cx="2984311" cy="1320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200558" y="1886135"/>
            <a:ext cx="270551" cy="2807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4654550" y="1120162"/>
            <a:ext cx="260433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Предназначено для разгрузки резервуаров и освобождения от придонного остатка продуктов. Состоит из системы трубопроводов и запорной арматуры.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654550" y="2328553"/>
            <a:ext cx="26043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Разгрузка резервуаров осуществляется дистанционно при помощи патрубка с электроприводом, который расположен над регистрами системы обогрева. 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4707255" y="3412305"/>
            <a:ext cx="260433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Дополнительно, резервуары оборудованы запорной арматурой с ручным управлением для освобождения резервуара от придонного остатка нефтепродуктов.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450940" y="511073"/>
            <a:ext cx="4933741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Устройство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разгрузки</a:t>
            </a:r>
            <a:endParaRPr/>
          </a:p>
        </p:txBody>
      </p:sp>
      <p:sp>
        <p:nvSpPr>
          <p:cNvPr id="14" name="Управляющая кнопка: &quot;Пустой&quot; 13">
            <a:hlinkClick r:id="rId5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8" name="Управляющая кнопка: &quot;Пустой&quot; 17">
            <a:hlinkClick r:id="rId6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1" name="Управляющая кнопка: &quot;Пустой&quot; 20">
            <a:hlinkClick r:id="rId7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2" name="Управляющая кнопка: &quot;Пустой&quot; 21">
            <a:hlinkClick r:id="rId8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" name="Управляющая кнопка: &quot;На главную&quot; 1">
            <a:hlinkClick r:id="rId9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 bwMode="auto">
          <a:xfrm>
            <a:off x="550143" y="532464"/>
            <a:ext cx="4933741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Система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нагрева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98590" y="3873603"/>
            <a:ext cx="4616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333333"/>
                </a:solidFill>
                <a:latin typeface="Inter"/>
              </a:rPr>
              <a:t>Сборно-распределительный блок</a:t>
            </a:r>
            <a:endParaRPr lang="en-US">
              <a:solidFill>
                <a:srgbClr val="333333"/>
              </a:solidFill>
              <a:latin typeface="Inter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-155555" y="1511324"/>
            <a:ext cx="4616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333333"/>
                </a:solidFill>
                <a:latin typeface="Inter"/>
              </a:rPr>
              <a:t>Трубчатые регистры</a:t>
            </a:r>
            <a:endParaRPr lang="en-US">
              <a:solidFill>
                <a:srgbClr val="333333"/>
              </a:solidFill>
              <a:latin typeface="Inter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-175968" y="2607420"/>
            <a:ext cx="46164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>
                <a:solidFill>
                  <a:srgbClr val="333333"/>
                </a:solidFill>
                <a:latin typeface="Inter"/>
              </a:rPr>
              <a:t>Коллектор масляный</a:t>
            </a:r>
            <a:endParaRPr lang="en-US">
              <a:solidFill>
                <a:srgbClr val="333333"/>
              </a:solidFill>
              <a:latin typeface="Inter"/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5336279" y="568149"/>
            <a:ext cx="17334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/>
              <a:t>Кликни на деталь – появится пояснение</a:t>
            </a:r>
            <a:endParaRPr sz="1000" b="1"/>
          </a:p>
        </p:txBody>
      </p:sp>
      <p:sp>
        <p:nvSpPr>
          <p:cNvPr id="26" name="Полилиния: фигура 25"/>
          <p:cNvSpPr/>
          <p:nvPr/>
        </p:nvSpPr>
        <p:spPr bwMode="auto">
          <a:xfrm rot="10800000">
            <a:off x="4971301" y="526359"/>
            <a:ext cx="2077901" cy="578984"/>
          </a:xfrm>
          <a:custGeom>
            <a:avLst/>
            <a:gdLst>
              <a:gd name="connsiteX0" fmla="*/ 0 w 668828"/>
              <a:gd name="connsiteY0" fmla="*/ 2825928 h 2825928"/>
              <a:gd name="connsiteX1" fmla="*/ 0 w 668828"/>
              <a:gd name="connsiteY1" fmla="*/ 685523 h 2825928"/>
              <a:gd name="connsiteX2" fmla="*/ 2 w 668828"/>
              <a:gd name="connsiteY2" fmla="*/ 685523 h 2825928"/>
              <a:gd name="connsiteX3" fmla="*/ 334415 w 668828"/>
              <a:gd name="connsiteY3" fmla="*/ 0 h 2825928"/>
              <a:gd name="connsiteX4" fmla="*/ 668828 w 668828"/>
              <a:gd name="connsiteY4" fmla="*/ 685523 h 2825928"/>
              <a:gd name="connsiteX5" fmla="*/ 668826 w 668828"/>
              <a:gd name="connsiteY5" fmla="*/ 685523 h 2825928"/>
              <a:gd name="connsiteX6" fmla="*/ 668826 w 668828"/>
              <a:gd name="connsiteY6" fmla="*/ 2825928 h 282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828" h="2825928" extrusionOk="0">
                <a:moveTo>
                  <a:pt x="0" y="2825928"/>
                </a:moveTo>
                <a:lnTo>
                  <a:pt x="0" y="685523"/>
                </a:lnTo>
                <a:lnTo>
                  <a:pt x="2" y="685523"/>
                </a:lnTo>
                <a:lnTo>
                  <a:pt x="334415" y="0"/>
                </a:lnTo>
                <a:lnTo>
                  <a:pt x="668828" y="685523"/>
                </a:lnTo>
                <a:lnTo>
                  <a:pt x="668826" y="685523"/>
                </a:lnTo>
                <a:lnTo>
                  <a:pt x="668826" y="2825928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27" name="Управляющая кнопка: &quot;Пустой&quot; 26">
            <a:hlinkClick r:id="rId2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9" name="Управляющая кнопка: &quot;Пустой&quot; 28">
            <a:hlinkClick r:id="rId3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30" name="Управляющая кнопка: &quot;Пустой&quot; 29">
            <a:hlinkClick r:id="rId4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1" name="Управляющая кнопка: &quot;Пустой&quot; 30">
            <a:hlinkClick r:id="rId5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rcRect l="22724" t="25108" r="25426" b="23501"/>
          <a:stretch/>
        </p:blipFill>
        <p:spPr bwMode="auto">
          <a:xfrm>
            <a:off x="4747851" y="3349690"/>
            <a:ext cx="2383608" cy="1355601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7"/>
          <a:srcRect l="24735" t="6836" r="18302" b="32545"/>
          <a:stretch/>
        </p:blipFill>
        <p:spPr bwMode="auto">
          <a:xfrm>
            <a:off x="4784553" y="2043405"/>
            <a:ext cx="2264649" cy="135560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8"/>
          <a:srcRect l="16466" t="41922" r="16793" b="42302"/>
          <a:stretch/>
        </p:blipFill>
        <p:spPr bwMode="auto">
          <a:xfrm>
            <a:off x="4747851" y="1386003"/>
            <a:ext cx="2484432" cy="676903"/>
          </a:xfrm>
          <a:prstGeom prst="rect">
            <a:avLst/>
          </a:prstGeom>
        </p:spPr>
      </p:pic>
      <p:sp>
        <p:nvSpPr>
          <p:cNvPr id="24" name="Управляющая кнопка: &quot;Пустой&quot; 23">
            <a:hlinkClick r:id="rId9" action="ppaction://hlinksldjump" highlightClick="1"/>
          </p:cNvPr>
          <p:cNvSpPr/>
          <p:nvPr/>
        </p:nvSpPr>
        <p:spPr bwMode="auto">
          <a:xfrm>
            <a:off x="13823" y="3549085"/>
            <a:ext cx="7744925" cy="95681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Управляющая кнопка: &quot;Пустой&quot; 21">
            <a:hlinkClick r:id="rId10" action="ppaction://hlinksldjump" highlightClick="1"/>
          </p:cNvPr>
          <p:cNvSpPr/>
          <p:nvPr/>
        </p:nvSpPr>
        <p:spPr bwMode="auto">
          <a:xfrm>
            <a:off x="13823" y="2241098"/>
            <a:ext cx="7786083" cy="1040423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Управляющая кнопка: &quot;Пустой&quot; 10">
            <a:hlinkClick r:id="rId11" action="ppaction://hlinksldjump" highlightClick="1"/>
          </p:cNvPr>
          <p:cNvSpPr/>
          <p:nvPr/>
        </p:nvSpPr>
        <p:spPr bwMode="auto">
          <a:xfrm>
            <a:off x="-155555" y="1094327"/>
            <a:ext cx="7762427" cy="112516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" name="Управляющая кнопка: &quot;На главную&quot; 1">
            <a:hlinkClick r:id="rId12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 bwMode="auto">
          <a:xfrm>
            <a:off x="4793656" y="1273607"/>
            <a:ext cx="260433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Регистры обеспечивают разогрев битума до заданной температуры. Представляют трубчатые конструкции, которые располагаются по всему днищу резервуара. 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4793656" y="2481998"/>
            <a:ext cx="26043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Все функциональные блоки системы обогрева резервуара объединены между собой соединительными трубопроводами. 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4793656" y="3587484"/>
            <a:ext cx="26043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Количество регистров зависит от объема резервуара.</a:t>
            </a:r>
            <a:endParaRPr/>
          </a:p>
        </p:txBody>
      </p:sp>
      <p:sp>
        <p:nvSpPr>
          <p:cNvPr id="17" name="Управляющая кнопка: &quot;Пустой&quot; 16">
            <a:hlinkClick r:id="rId2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Управляющая кнопка: &quot;Пустой&quot; 19">
            <a:hlinkClick r:id="rId3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1" name="Управляющая кнопка: &quot;Пустой&quot; 20">
            <a:hlinkClick r:id="rId4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2" name="Управляющая кнопка: &quot;Пустой&quot; 21">
            <a:hlinkClick r:id="rId5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5" name="Управляющая кнопка: &quot;Пустой&quot; 24">
            <a:hlinkClick r:id="rId6" action="ppaction://hlinksldjump" highlightClick="1"/>
          </p:cNvPr>
          <p:cNvSpPr/>
          <p:nvPr/>
        </p:nvSpPr>
        <p:spPr bwMode="auto">
          <a:xfrm>
            <a:off x="7975890" y="111471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</a:t>
            </a:r>
            <a:endParaRPr/>
          </a:p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нагрева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588243" y="525520"/>
            <a:ext cx="4933741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Трубчатые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регистры</a:t>
            </a:r>
            <a:endParaRPr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7"/>
          <a:srcRect l="16466" t="41922" r="16793" b="42302"/>
          <a:stretch/>
        </p:blipFill>
        <p:spPr bwMode="auto">
          <a:xfrm>
            <a:off x="269631" y="1962840"/>
            <a:ext cx="4469758" cy="1217820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&quot;Пустой&quot; 5"/>
          <p:cNvSpPr/>
          <p:nvPr/>
        </p:nvSpPr>
        <p:spPr bwMode="auto">
          <a:xfrm>
            <a:off x="-933450" y="-63500"/>
            <a:ext cx="9144000" cy="514350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583178" y="1147719"/>
            <a:ext cx="260433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Предназначен для равномерного распределения потока теплоносителя в регистры нагрева резервуаров. Масляный коллектор располагается рядом с резервуаром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4586843" y="2292806"/>
            <a:ext cx="26043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Масляный коллектор располагается рядом с резервуаром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4583178" y="2859944"/>
            <a:ext cx="260433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Коллектор состоит из прямого и обратного трубчатых коллекторов на необходимое количество потребителей, отсечной арматуры (вентилей сильфонного типа), датчика температуры на обратном контуре, датчика давления на прямом контуре и кронштейнов. 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423143" y="523779"/>
            <a:ext cx="4933741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Коллектор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масляный</a:t>
            </a:r>
            <a:endParaRPr/>
          </a:p>
        </p:txBody>
      </p:sp>
      <p:sp>
        <p:nvSpPr>
          <p:cNvPr id="14" name="Управляющая кнопка: &quot;Пустой&quot; 13">
            <a:hlinkClick r:id="rId2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3" name="Управляющая кнопка: &quot;Пустой&quot; 22">
            <a:hlinkClick r:id="rId3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4" name="Управляющая кнопка: &quot;Пустой&quot; 23">
            <a:hlinkClick r:id="rId4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5" name="Управляющая кнопка: &quot;Пустой&quot; 24">
            <a:hlinkClick r:id="rId5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8" name="Управляющая кнопка: &quot;Пустой&quot; 27">
            <a:hlinkClick r:id="rId6" action="ppaction://hlinksldjump" highlightClick="1"/>
          </p:cNvPr>
          <p:cNvSpPr/>
          <p:nvPr/>
        </p:nvSpPr>
        <p:spPr bwMode="auto">
          <a:xfrm>
            <a:off x="7975890" y="111471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</a:t>
            </a:r>
            <a:endParaRPr/>
          </a:p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нагрева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rcRect l="24735" t="6836" r="18302" b="32545"/>
          <a:stretch/>
        </p:blipFill>
        <p:spPr bwMode="auto">
          <a:xfrm>
            <a:off x="210339" y="1505820"/>
            <a:ext cx="4424870" cy="2648692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l="22724" t="25108" r="25426" b="23501"/>
          <a:stretch/>
        </p:blipFill>
        <p:spPr bwMode="auto">
          <a:xfrm>
            <a:off x="647700" y="1642966"/>
            <a:ext cx="3832715" cy="2179734"/>
          </a:xfrm>
          <a:prstGeom prst="rect">
            <a:avLst/>
          </a:prstGeom>
        </p:spPr>
      </p:pic>
      <p:sp>
        <p:nvSpPr>
          <p:cNvPr id="14" name="Управляющая кнопка: &quot;Пустой&quot; 13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8" name="Управляющая кнопка: &quot;Пустой&quot; 17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9" name="Управляющая кнопка: &quot;Пустой&quot; 18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Управляющая кнопка: &quot;Пустой&quot; 19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3" name="Управляющая кнопка: &quot;Пустой&quot; 22">
            <a:hlinkClick r:id="rId7" action="ppaction://hlinksldjump" highlightClick="1"/>
          </p:cNvPr>
          <p:cNvSpPr/>
          <p:nvPr/>
        </p:nvSpPr>
        <p:spPr bwMode="auto">
          <a:xfrm>
            <a:off x="7975890" y="111471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</a:t>
            </a:r>
            <a:endParaRPr/>
          </a:p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нагрева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462081" y="569945"/>
            <a:ext cx="6714256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Сборно-распределительный 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блок</a:t>
            </a:r>
            <a:endParaRPr/>
          </a:p>
        </p:txBody>
      </p:sp>
      <p:sp>
        <p:nvSpPr>
          <p:cNvPr id="25" name="TextBox 24"/>
          <p:cNvSpPr txBox="1"/>
          <p:nvPr/>
        </p:nvSpPr>
        <p:spPr bwMode="auto">
          <a:xfrm>
            <a:off x="4572000" y="2167208"/>
            <a:ext cx="260433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100" b="0" i="0">
                <a:solidFill>
                  <a:srgbClr val="333333"/>
                </a:solidFill>
                <a:latin typeface="Inter"/>
              </a:rPr>
              <a:t>Предназначен для плавного и равномерного распределения теплоносителя по регистрам и функционирует в роли нагревательного элемента системы. Устанавливается в резервуары объемом от 4900 тонн. </a:t>
            </a:r>
            <a:endParaRPr/>
          </a:p>
        </p:txBody>
      </p:sp>
      <p:sp>
        <p:nvSpPr>
          <p:cNvPr id="2" name="Управляющая кнопка: &quot;На главную&quot; 1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276350"/>
            <a:ext cx="1299159" cy="38671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431799" y="538487"/>
            <a:ext cx="6714256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Устройство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верхней загрузки 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2436631" y="3187866"/>
            <a:ext cx="44251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Устройство оснащено затвором с электроприводом, который открывается при подаче сигнала оператором на заполнение резервуара.</a:t>
            </a:r>
            <a:endParaRPr sz="1100"/>
          </a:p>
        </p:txBody>
      </p:sp>
      <p:sp>
        <p:nvSpPr>
          <p:cNvPr id="6" name="TextBox 5"/>
          <p:cNvSpPr txBox="1"/>
          <p:nvPr/>
        </p:nvSpPr>
        <p:spPr bwMode="auto">
          <a:xfrm>
            <a:off x="2821426" y="4024248"/>
            <a:ext cx="467275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Устройство снабжено желобом для равномерного стока, который предотвращает разбрызгивание битума в резервуаре при загрузке, минимизируя процесс окисления. 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1299159" y="1559086"/>
            <a:ext cx="619501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Энергоэффективная технология верхнего налива сокращает потребление энергии за счет отсутствия необходимости предварительно нагревать битум в резервуаре, чтобы произвести дозагрузку продукта. Верхний налив позволяет снизить необходимые характеристики грузовых насосов. 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1910176" y="2520762"/>
            <a:ext cx="45487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Загрузка резервуара осуществляется через патрубок, выведенный выше максимального уровня налива в резервуаре. </a:t>
            </a:r>
            <a:endParaRPr/>
          </a:p>
        </p:txBody>
      </p:sp>
      <p:sp>
        <p:nvSpPr>
          <p:cNvPr id="21" name="Управляющая кнопка: &quot;Пустой&quot; 20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4" name="Управляющая кнопка: &quot;Пустой&quot; 23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5" name="Управляющая кнопка: &quot;Пустой&quot; 24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6" name="Управляющая кнопка: &quot;Пустой&quot; 25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7" name="Управляющая кнопка: &quot;На главную&quot; 6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584232" y="1217887"/>
            <a:ext cx="987768" cy="39072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326452" y="1643095"/>
            <a:ext cx="337395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Количество лопастей зависит от высоты резервуара, а их размер меняется в зависимости от диаметра резервуара. Для резервуаров 50 и 100 м3 используются четырехуровневые лопасти диаметром 1,5 метра.</a:t>
            </a:r>
            <a:endParaRPr sz="1100"/>
          </a:p>
        </p:txBody>
      </p:sp>
      <p:sp>
        <p:nvSpPr>
          <p:cNvPr id="5" name="TextBox 4"/>
          <p:cNvSpPr txBox="1"/>
          <p:nvPr/>
        </p:nvSpPr>
        <p:spPr bwMode="auto">
          <a:xfrm>
            <a:off x="255381" y="3301993"/>
            <a:ext cx="337395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Вверху устройства установлен цилиндрический мотор-редуктор с параллельными валами NORD потребляемой мощностью от 11 кВт и полностью закрытым корпусом с вентиляторным охлаждением TEFC.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4746549" y="3712283"/>
            <a:ext cx="337395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Мешалка монтируется сверху емкости вертикально по ее оси или с небольшим эксцентриковым смещением вала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4746549" y="2360660"/>
            <a:ext cx="291155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Перемешивающее устройство состоит из опоры, лопастей и мотор-редуктора. Опора произведена из прочной углеродистой стали с фторопластовой втулкой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4746548" y="1509661"/>
            <a:ext cx="337395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100"/>
              <a:t>Предназначено для перемешивания вязких застывающих жидкостей и придания им однородной консистенции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441628" y="312239"/>
            <a:ext cx="6866657" cy="1588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Вертикальное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перемешивающее устройство</a:t>
            </a:r>
            <a:endParaRPr/>
          </a:p>
          <a:p>
            <a:pPr>
              <a:lnSpc>
                <a:spcPct val="90000"/>
              </a:lnSpc>
              <a:defRPr/>
            </a:pPr>
            <a:endParaRPr lang="ru-RU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23" name="Управляющая кнопка: &quot;Пустой&quot; 22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5" name="Управляющая кнопка: &quot;Пустой&quot; 24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6" name="Управляющая кнопка: &quot;Пустой&quot; 25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7" name="Управляющая кнопка: &quot;Пустой&quot; 26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3" name="Управляющая кнопка: &quot;На главную&quot; 2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727245" y="1761416"/>
            <a:ext cx="2534270" cy="205532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 bwMode="auto">
          <a:xfrm>
            <a:off x="3611149" y="1099697"/>
            <a:ext cx="41735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Обеспечивает проветривание внутреннего пространства резервуара перед и во время проведения ремонтных, профилактических или обслуживающих работ, а также при зачистке резервуара. Это необходимо для снижения концентрации вредных и взрывоопасных паров, обеспечения безопасности персонала и создания условий для работы внутри емкости.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4010952" y="2161967"/>
            <a:ext cx="33739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Позволяет проводить визуальный осмотр внутреннего состояния резервуара без применения искусственного освещения, что особенно важно при работах, где использование электроприборов может быть опасно из-за возможного присутствия паров нефтепродуктов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4410757" y="3230372"/>
            <a:ext cx="337395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Обеспечивает доступ для проведения монтажных и демонтажных работ по установке или обслуживанию оборудования внутри резервуара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361950" y="576936"/>
            <a:ext cx="346075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Световой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люк</a:t>
            </a:r>
            <a:endParaRPr/>
          </a:p>
        </p:txBody>
      </p:sp>
      <p:sp>
        <p:nvSpPr>
          <p:cNvPr id="18" name="Управляющая кнопка: &quot;Пустой&quot; 17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Управляющая кнопка: &quot;Пустой&quot; 19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1" name="Управляющая кнопка: &quot;Пустой&quot; 20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2" name="Управляющая кнопка: &quot;Пустой&quot; 21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6" name="Управляющая кнопка: &quot;На главную&quot; 5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1531532"/>
            <a:ext cx="2771573" cy="24393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622550" y="1600267"/>
            <a:ext cx="2719024" cy="23019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5563370" y="1600267"/>
            <a:ext cx="193140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Кольцевая лестница в резервуаре для темных нефтепродуктов предназначена для обеспечения безопасного и удобного доступа персонала к верхней площадке резервуара, а также к технологическим элементам, таким как люки, штуцеры и другое оборудование, требующее регулярного обслуживания и инспекции.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995917" y="4254090"/>
            <a:ext cx="39182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Кольцевая лестница крепится непосредственно к стенке резервуара и не требует отдельного фундамента, что делает её более экономичной и удобной в эксплуатации по сравнению с отдельно стоящими или шахтными лестницами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392817" y="572286"/>
            <a:ext cx="512445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Кольцевая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лестница</a:t>
            </a:r>
            <a:endParaRPr/>
          </a:p>
        </p:txBody>
      </p:sp>
      <p:sp>
        <p:nvSpPr>
          <p:cNvPr id="18" name="Управляющая кнопка: &quot;Пустой&quot; 17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Управляющая кнопка: &quot;Пустой&quot; 19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1" name="Управляющая кнопка: &quot;Пустой&quot; 20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2" name="Управляющая кнопка: &quot;Пустой&quot; 21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3" name="Управляющая кнопка: &quot;На главную&quot; 2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50536" y="1881032"/>
            <a:ext cx="2602080" cy="15594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4054941" y="1573290"/>
            <a:ext cx="337529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Люк-лаз в резервуаре для темных нефтепродуктов предназначен для обеспечения доступа обслуживающего персонала внутрь резервуара при проведении следующих работ: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Технический осмотр внутреннего состояния резервуара.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Ремонтные работы и устранение неисправностей внутри резервуара.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Механическая и химическая очистка резервуара от остатков нефтепродуктов и донных отложений.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Монтаж и демонтаж технологического оборудования внутри резервуара.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4143764" y="3688161"/>
            <a:ext cx="33752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Обеспечение выхода персонала на понтон или плавающую крышу (при соответствующей конструкции резервуара)</a:t>
            </a:r>
            <a:endParaRPr/>
          </a:p>
        </p:txBody>
      </p:sp>
      <p:sp>
        <p:nvSpPr>
          <p:cNvPr id="9" name="Управляющая кнопка: &quot;Пустой&quot; 8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4" name="Управляющая кнопка: &quot;Пустой&quot; 13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8" name="Управляющая кнопка: &quot;Пустой&quot; 17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Управляющая кнопка: &quot;Пустой&quot; 18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508000" y="576936"/>
            <a:ext cx="512445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Люк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лаз</a:t>
            </a:r>
            <a:endParaRPr/>
          </a:p>
        </p:txBody>
      </p:sp>
      <p:sp>
        <p:nvSpPr>
          <p:cNvPr id="2" name="Управляющая кнопка: &quot;На главную&quot; 1">
            <a:hlinkClick r:id="rId7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На главную&quot; 5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362" name="Picture 2" descr="Picture background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945198" y="1577463"/>
            <a:ext cx="2420693" cy="215646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 bwMode="auto">
          <a:xfrm>
            <a:off x="3724741" y="1317113"/>
            <a:ext cx="40286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Замерный люк в резервуаре для темных нефтепродуктов предназначен для определения уровня жидкости (нефтепродуктов и подтоварной воды) внутри резервуара и для взятия проб продукта с помощью пробоотборника. Он обеспечивает удобный и герметичный доступ внутрь емкости для проведения этих операций.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3724741" y="2435033"/>
            <a:ext cx="4028608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Основные функции замерного люка: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Позволяет вручную измерять уровень жидкости в резервуаре.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Обеспечивает возможность отбора проб нефтепродуктов для анализа.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Герметично закрывается, предотвращая попадание влаги, загрязнений и испарение продукта.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Имеет конструкцию, обеспечивающую безопасность и возможность опломбирования для исключения несанкционированного доступа.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/>
              <a:t>Монтируется на монтажном патрубке крыши вертикальных резервуаров или на крышке горловины горизонтальных емкостей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08000" y="576936"/>
            <a:ext cx="5124450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Замерный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люк</a:t>
            </a:r>
            <a:endParaRPr/>
          </a:p>
        </p:txBody>
      </p:sp>
      <p:sp>
        <p:nvSpPr>
          <p:cNvPr id="9" name="Управляющая кнопка: &quot;Пустой&quot; 8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8" name="Управляющая кнопка: &quot;Пустой&quot; 17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9" name="Управляющая кнопка: &quot;Пустой&quot; 18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Управляющая кнопка: &quot;Пустой&quot; 19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" name="Управляющая кнопка: &quot;На главную&quot; 1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35702" y="2809190"/>
            <a:ext cx="3686527" cy="23343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4517035" y="1901583"/>
            <a:ext cx="27376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Состоит из вентиляционного патрубка и конденсатоотводчика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4517035" y="2917245"/>
            <a:ext cx="310866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Давление может разрушить стенку резервуара, выдавить крышу или привести к взрывоопасной ситуации. Задача устройства отвода паров ErichHahn — выровнять давление при нагреве, заполнении и опорожнении резервуара, а также для отвода конденсата в устройство перелива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598731" y="1901583"/>
            <a:ext cx="32829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При хранении, разгрузке и загрузке нефтепродуктов, при изменении температуры окружающей среды и попадании окружающего воздуха извне, в резервуарах образуются пары в газовом пространстве, что приводит к увеличению давления в резервуаре. 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508000" y="576936"/>
            <a:ext cx="5124450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Устройство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отвода паров</a:t>
            </a:r>
            <a:endParaRPr/>
          </a:p>
        </p:txBody>
      </p:sp>
      <p:sp>
        <p:nvSpPr>
          <p:cNvPr id="19" name="Управляющая кнопка: &quot;Пустой&quot; 18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Управляющая кнопка: &quot;Пустой&quot; 20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2" name="Управляющая кнопка: &quot;Пустой&quot; 21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3" name="Управляющая кнопка: &quot;Пустой&quot; 22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" name="Управляющая кнопка: &quot;На главную&quot; 1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2007736"/>
            <a:ext cx="2184400" cy="3237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438509" y="1666465"/>
            <a:ext cx="328295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Резервуары ErichHahn обеспечивают защиту от перелива в автоматическом и механическом режимах. 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3438509" y="2316475"/>
            <a:ext cx="32829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Система механической защиты состоит из стального трубопровода смонтированного по высоте внутри резервуара и обеспечивает сброс битума в сборные емкости с внешней стороны резервуара в случае отказа автоматики. Помимо аварийного перелива, через нее отводится конденсат, который образуется на кровле в результате работы устройства паров. 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3438509" y="3922351"/>
            <a:ext cx="328295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Система автоматической защиты состоит из радарного уровнемера Vegapuls и сигнализатора уровня Vegacap. 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508000" y="576936"/>
            <a:ext cx="6394450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Устройство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предотвращения перелива </a:t>
            </a:r>
            <a:endParaRPr/>
          </a:p>
        </p:txBody>
      </p:sp>
      <p:sp>
        <p:nvSpPr>
          <p:cNvPr id="19" name="Управляющая кнопка: &quot;Пустой&quot; 18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Управляющая кнопка: &quot;Пустой&quot; 20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2" name="Управляющая кнопка: &quot;Пустой&quot; 21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3" name="Управляющая кнопка: &quot;Пустой&quot; 22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" name="Управляющая кнопка: &quot;На главную&quot; 1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6810" y="1867219"/>
            <a:ext cx="3500926" cy="23387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4400798" y="1719295"/>
            <a:ext cx="3282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Применяется в резервуарах 50 и 100 м³</a:t>
            </a:r>
            <a:endParaRPr/>
          </a:p>
          <a:p>
            <a:pPr>
              <a:defRPr/>
            </a:pPr>
            <a:r>
              <a:rPr lang="ru-RU" sz="1000"/>
              <a:t>Состоит из металлической рамы на которой по всему днищу резервуара расположены</a:t>
            </a:r>
            <a:endParaRPr/>
          </a:p>
          <a:p>
            <a:pPr>
              <a:defRPr/>
            </a:pPr>
            <a:r>
              <a:rPr lang="ru-RU" sz="1000"/>
              <a:t>трубные регистры. </a:t>
            </a: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4419128" y="2601016"/>
            <a:ext cx="3282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Бесшовные трубы, во избежание расхождение швов и протечки масла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4400798" y="3174961"/>
            <a:ext cx="32829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Применяются для дополнительной интенсификации процесса обогрева совместно с масляной системой обогрева в мобильных резервуарах 50 и 100 м3 . Электронагревательные ТЭН ускоряют нагрев до 30%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508000" y="576936"/>
            <a:ext cx="6394450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Электронагревательные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ТЭН</a:t>
            </a:r>
            <a:endParaRPr/>
          </a:p>
        </p:txBody>
      </p:sp>
      <p:sp>
        <p:nvSpPr>
          <p:cNvPr id="15" name="Управляющая кнопка: &quot;На главную&quot; 14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Управляющая кнопка: &quot;Пустой&quot; 18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Управляющая кнопка: &quot;Пустой&quot; 20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2" name="Управляющая кнопка: &quot;Пустой&quot; 21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3" name="Управляющая кнопка: &quot;Пустой&quot; 22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" name="Управляющая кнопка: &quot;На главную&quot; 1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 bwMode="auto">
          <a:xfrm>
            <a:off x="88493" y="2146595"/>
            <a:ext cx="3648038" cy="2660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Система нагрева термальным маслом. 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Система загрузки и разгрузки продукта. 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Теплоизоляция 200 мм стен, крыши и днища резервуара 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Система отвода паров.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Люк-лаз для внутреннего осмотра, удобного обслуживания и ремонта резервуар.  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Система предотвращения от перелива. 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Термометр для измерения температуры продукта в резервуаре.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Термометр аналоговый для дополнительного контроля температуры продукта в резервуаре. 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Лестница с ограждением.</a:t>
            </a:r>
            <a:endParaRPr/>
          </a:p>
          <a:p>
            <a:pPr marL="342900" indent="-342900">
              <a:lnSpc>
                <a:spcPct val="120000"/>
              </a:lnSpc>
              <a:buAutoNum type="arabicPeriod"/>
              <a:defRPr/>
            </a:pPr>
            <a:r>
              <a:rPr lang="ru-RU" sz="1000"/>
              <a:t>Система контроля и пожарной безопасности.</a:t>
            </a:r>
            <a:endParaRPr sz="1000"/>
          </a:p>
        </p:txBody>
      </p:sp>
      <p:sp>
        <p:nvSpPr>
          <p:cNvPr id="10" name="TextBox 9"/>
          <p:cNvSpPr txBox="1"/>
          <p:nvPr/>
        </p:nvSpPr>
        <p:spPr bwMode="auto">
          <a:xfrm>
            <a:off x="3891104" y="2146596"/>
            <a:ext cx="3340384" cy="2660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20000"/>
              </a:lnSpc>
              <a:buAutoNum type="arabicPeriod"/>
              <a:defRPr/>
            </a:pPr>
            <a:r>
              <a:rPr lang="ru-RU" sz="1000"/>
              <a:t>Электронагревательные ТЭНы дополнительно к термальному маслу, для увеличения скорости нагрева продукта на 20%. </a:t>
            </a:r>
            <a:endParaRPr/>
          </a:p>
          <a:p>
            <a:pPr marL="228600" indent="-228600">
              <a:lnSpc>
                <a:spcPct val="120000"/>
              </a:lnSpc>
              <a:buAutoNum type="arabicPeriod"/>
              <a:defRPr/>
            </a:pPr>
            <a:r>
              <a:rPr lang="ru-RU" sz="1000"/>
              <a:t>Радарный уровнемер VEGA (Германия) или аналог для автоматизированного контроля за наличием битумных материалов в резервуаре. </a:t>
            </a:r>
            <a:endParaRPr/>
          </a:p>
          <a:p>
            <a:pPr marL="228600" indent="-228600">
              <a:lnSpc>
                <a:spcPct val="120000"/>
              </a:lnSpc>
              <a:buAutoNum type="arabicPeriod"/>
              <a:defRPr/>
            </a:pPr>
            <a:r>
              <a:rPr lang="ru-RU" sz="1000"/>
              <a:t>Система аварийного контроля уровня с помощью датчика VEGA (Германия) или аналог.</a:t>
            </a:r>
            <a:endParaRPr/>
          </a:p>
          <a:p>
            <a:pPr marL="228600" indent="-228600">
              <a:lnSpc>
                <a:spcPct val="120000"/>
              </a:lnSpc>
              <a:buAutoNum type="arabicPeriod"/>
              <a:defRPr/>
            </a:pPr>
            <a:r>
              <a:rPr lang="ru-RU" sz="1000"/>
              <a:t>Пробоотборник RITAG (Германия) или аналог для удобного и безопасного отбора проб в резервуаре и контроля качества продукта. </a:t>
            </a:r>
            <a:endParaRPr/>
          </a:p>
          <a:p>
            <a:pPr marL="228600" indent="-228600">
              <a:lnSpc>
                <a:spcPct val="120000"/>
              </a:lnSpc>
              <a:buAutoNum type="arabicPeriod"/>
              <a:defRPr/>
            </a:pPr>
            <a:r>
              <a:rPr lang="ru-RU" sz="1000"/>
              <a:t>Затвор с электроприводом ABO valve (Чехия) или аналог с электроприводом PS (Германия) или аналог.</a:t>
            </a:r>
            <a:endParaRPr sz="100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508000" y="576936"/>
            <a:ext cx="6394450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Комплектация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мобильного </a:t>
            </a:r>
            <a:endParaRPr/>
          </a:p>
          <a:p>
            <a:pPr>
              <a:lnSpc>
                <a:spcPct val="90000"/>
              </a:lnSpc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терминала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435235" y="1666572"/>
            <a:ext cx="2115488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Базовая</a:t>
            </a:r>
            <a:endParaRPr lang="ru-RU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083274" y="1666465"/>
            <a:ext cx="4166226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8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Дополнительная</a:t>
            </a:r>
            <a:endParaRPr lang="ru-RU" sz="28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16" name="Управляющая кнопка: &quot;На главную&quot; 15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Управляющая кнопка: &quot;Пустой&quot; 16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Управляющая кнопка: &quot;Пустой&quot; 19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21" name="Управляющая кнопка: &quot;Пустой&quot; 20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2" name="Управляющая кнопка: &quot;Пустой&quot; 21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" name="Управляющая кнопка: &quot;На главную&quot; 1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Система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контроля и пожарной безопасности</a:t>
            </a: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br>
              <a:rPr sz="4400"/>
            </a:br>
            <a:endParaRPr sz="4400"/>
          </a:p>
        </p:txBody>
      </p:sp>
      <p:sp>
        <p:nvSpPr>
          <p:cNvPr id="4" name="Текст 7"/>
          <p:cNvSpPr>
            <a:spLocks noGrp="1"/>
          </p:cNvSpPr>
          <p:nvPr>
            <p:ph type="body" idx="1"/>
          </p:nvPr>
        </p:nvSpPr>
        <p:spPr bwMode="auto">
          <a:xfrm>
            <a:off x="3312442" y="1760562"/>
            <a:ext cx="3868589" cy="2393950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Радарный уровнемер </a:t>
            </a:r>
            <a:r>
              <a:rPr lang="en-US" sz="1300"/>
              <a:t>Vega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 spc="-50"/>
              <a:t>Датчик максимального уровня </a:t>
            </a:r>
            <a:r>
              <a:rPr lang="en-US" sz="1300" spc="-50"/>
              <a:t>Vega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Пробоотборник </a:t>
            </a:r>
            <a:r>
              <a:rPr lang="en-US" sz="1300"/>
              <a:t>Ritag</a:t>
            </a: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Сигнализирующий датчик температуры 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Биметаллический термометр 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sz="1300"/>
              <a:t>Система пожарной безопасности 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614590" y="2294751"/>
            <a:ext cx="2044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/>
              <a:t>Для перехода </a:t>
            </a:r>
            <a:br>
              <a:rPr lang="ru-RU" sz="1000" b="1"/>
            </a:br>
            <a:r>
              <a:rPr lang="ru-RU" sz="1000" b="1"/>
              <a:t>на нужное оборудование кликни на название в списке</a:t>
            </a:r>
            <a:endParaRPr sz="1000" b="1"/>
          </a:p>
        </p:txBody>
      </p:sp>
      <p:sp>
        <p:nvSpPr>
          <p:cNvPr id="6" name="Полилиния: фигура 5"/>
          <p:cNvSpPr/>
          <p:nvPr/>
        </p:nvSpPr>
        <p:spPr bwMode="auto">
          <a:xfrm rot="5400000">
            <a:off x="1520841" y="1268544"/>
            <a:ext cx="668828" cy="2606411"/>
          </a:xfrm>
          <a:custGeom>
            <a:avLst/>
            <a:gdLst>
              <a:gd name="connsiteX0" fmla="*/ 0 w 668828"/>
              <a:gd name="connsiteY0" fmla="*/ 2825928 h 2825928"/>
              <a:gd name="connsiteX1" fmla="*/ 0 w 668828"/>
              <a:gd name="connsiteY1" fmla="*/ 685523 h 2825928"/>
              <a:gd name="connsiteX2" fmla="*/ 2 w 668828"/>
              <a:gd name="connsiteY2" fmla="*/ 685523 h 2825928"/>
              <a:gd name="connsiteX3" fmla="*/ 334415 w 668828"/>
              <a:gd name="connsiteY3" fmla="*/ 0 h 2825928"/>
              <a:gd name="connsiteX4" fmla="*/ 668828 w 668828"/>
              <a:gd name="connsiteY4" fmla="*/ 685523 h 2825928"/>
              <a:gd name="connsiteX5" fmla="*/ 668826 w 668828"/>
              <a:gd name="connsiteY5" fmla="*/ 685523 h 2825928"/>
              <a:gd name="connsiteX6" fmla="*/ 668826 w 668828"/>
              <a:gd name="connsiteY6" fmla="*/ 2825928 h 282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828" h="2825928" extrusionOk="0">
                <a:moveTo>
                  <a:pt x="0" y="2825928"/>
                </a:moveTo>
                <a:lnTo>
                  <a:pt x="0" y="685523"/>
                </a:lnTo>
                <a:lnTo>
                  <a:pt x="2" y="685523"/>
                </a:lnTo>
                <a:lnTo>
                  <a:pt x="334415" y="0"/>
                </a:lnTo>
                <a:lnTo>
                  <a:pt x="668828" y="685523"/>
                </a:lnTo>
                <a:lnTo>
                  <a:pt x="668826" y="685523"/>
                </a:lnTo>
                <a:lnTo>
                  <a:pt x="668826" y="2825928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7" name="Управляющая кнопка: &quot;На главную&quot; 6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0" name="Управляющая кнопка: &quot;Пустой&quot; 9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2" name="Управляющая кнопка: &quot;Пустой&quot; 1">
            <a:hlinkClick r:id="rId7" action="ppaction://hlinksldjump" highlightClick="1"/>
          </p:cNvPr>
          <p:cNvSpPr/>
          <p:nvPr/>
        </p:nvSpPr>
        <p:spPr bwMode="auto">
          <a:xfrm>
            <a:off x="3383224" y="2116289"/>
            <a:ext cx="3462528" cy="28041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Управляющая кнопка: &quot;Пустой&quot; 13">
            <a:hlinkClick r:id="rId8" action="ppaction://hlinksldjump" highlightClick="1"/>
          </p:cNvPr>
          <p:cNvSpPr/>
          <p:nvPr/>
        </p:nvSpPr>
        <p:spPr bwMode="auto">
          <a:xfrm>
            <a:off x="3383224" y="2396705"/>
            <a:ext cx="3462528" cy="28041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Управляющая кнопка: &quot;Пустой&quot; 14">
            <a:hlinkClick r:id="rId9" action="ppaction://hlinksldjump" highlightClick="1"/>
          </p:cNvPr>
          <p:cNvSpPr/>
          <p:nvPr/>
        </p:nvSpPr>
        <p:spPr bwMode="auto">
          <a:xfrm>
            <a:off x="3383224" y="2677121"/>
            <a:ext cx="3462528" cy="28041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Управляющая кнопка: &quot;Пустой&quot; 15">
            <a:hlinkClick r:id="rId10" action="ppaction://hlinksldjump" highlightClick="1"/>
          </p:cNvPr>
          <p:cNvSpPr/>
          <p:nvPr/>
        </p:nvSpPr>
        <p:spPr bwMode="auto">
          <a:xfrm>
            <a:off x="3383224" y="2957537"/>
            <a:ext cx="3579531" cy="28041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Управляющая кнопка: &quot;Пустой&quot; 16">
            <a:hlinkClick r:id="rId11" action="ppaction://hlinksldjump" highlightClick="1"/>
          </p:cNvPr>
          <p:cNvSpPr/>
          <p:nvPr/>
        </p:nvSpPr>
        <p:spPr bwMode="auto">
          <a:xfrm>
            <a:off x="3383224" y="3237952"/>
            <a:ext cx="3579531" cy="24874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Управляющая кнопка: &quot;Пустой&quot; 17">
            <a:hlinkClick r:id="rId12" action="ppaction://hlinksldjump" highlightClick="1"/>
          </p:cNvPr>
          <p:cNvSpPr/>
          <p:nvPr/>
        </p:nvSpPr>
        <p:spPr bwMode="auto">
          <a:xfrm>
            <a:off x="3425952" y="3518369"/>
            <a:ext cx="3579531" cy="284559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Радарный </a:t>
            </a:r>
            <a:endParaRPr lang="en-US" sz="4400">
              <a:gradFill>
                <a:gsLst>
                  <a:gs pos="0">
                    <a:srgbClr val="18C5F4">
                      <a:alpha val="30980"/>
                    </a:srgbClr>
                  </a:gs>
                  <a:gs pos="60000">
                    <a:srgbClr val="0058B0"/>
                  </a:gs>
                </a:gsLst>
                <a:lin ang="2700000" scaled="1"/>
              </a:gradFill>
              <a:latin typeface="+mj-lt"/>
              <a:cs typeface="Prompt"/>
            </a:endParaRPr>
          </a:p>
          <a:p>
            <a:pPr>
              <a:defRPr/>
            </a:pP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уровнемер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VEGA</a:t>
            </a: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sz="4400"/>
          </a:p>
        </p:txBody>
      </p:sp>
      <p:sp>
        <p:nvSpPr>
          <p:cNvPr id="4" name="Управляющая кнопка: &quot;На главную&quot; 3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Пустой&quot; 6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контроля и ПБ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39792" y="1980627"/>
            <a:ext cx="2534289" cy="3012141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 bwMode="auto">
          <a:xfrm>
            <a:off x="3324208" y="2303118"/>
            <a:ext cx="328295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Используется для измерения уровня и учета хранящейся продукции в резервуаре. Уровнемер излучает микроволновой сигнал в сторону битума в резервуаре, отражает сигнал от поверхности и исходя из зависимой от расстояния разности частот вычисляет расстояние до поверхности контролируемой среды. 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3324208" y="3486698"/>
            <a:ext cx="3282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В зависимости от этого расстояния вычисляется объем битума в резервуаре.</a:t>
            </a:r>
            <a:endParaRPr/>
          </a:p>
        </p:txBody>
      </p:sp>
      <p:sp>
        <p:nvSpPr>
          <p:cNvPr id="2" name="Управляющая кнопка: &quot;На главную&quot; 1">
            <a:hlinkClick r:id="rId9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Датчик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максимального уровня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VEGA</a:t>
            </a:r>
            <a:endParaRPr sz="4400"/>
          </a:p>
        </p:txBody>
      </p:sp>
      <p:sp>
        <p:nvSpPr>
          <p:cNvPr id="4" name="Управляющая кнопка: &quot;На главную&quot; 3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Пустой&quot; 6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контроля и ПБ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725260" y="2288727"/>
            <a:ext cx="32829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Применяется для предотвращения перелива продукции в резервуаре.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3725260" y="2765205"/>
            <a:ext cx="32829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Датчик установлен на резервуаре и используется в стационарном и автоматическом режиме.</a:t>
            </a:r>
            <a:endParaRPr/>
          </a:p>
          <a:p>
            <a:pPr>
              <a:defRPr/>
            </a:pPr>
            <a:r>
              <a:rPr lang="ru-RU" sz="1000"/>
              <a:t>Возможно подключение бесконтактного переключателя для автоматического отключения</a:t>
            </a:r>
            <a:endParaRPr/>
          </a:p>
          <a:p>
            <a:pPr>
              <a:defRPr/>
            </a:pPr>
            <a:r>
              <a:rPr lang="ru-RU" sz="1000"/>
              <a:t>разгрузочного насоса. </a:t>
            </a:r>
            <a:endParaRPr/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589616" y="2180813"/>
            <a:ext cx="2691535" cy="2074844"/>
          </a:xfrm>
          <a:prstGeom prst="rect">
            <a:avLst/>
          </a:prstGeom>
          <a:noFill/>
        </p:spPr>
      </p:pic>
      <p:sp>
        <p:nvSpPr>
          <p:cNvPr id="13" name="Управляющая кнопка: &quot;На главную&quot; 12">
            <a:hlinkClick r:id="rId9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0" y="1412210"/>
            <a:ext cx="3914733" cy="3058532"/>
          </a:xfrm>
          <a:prstGeom prst="rect">
            <a:avLst/>
          </a:prstGeom>
          <a:noFill/>
        </p:spPr>
      </p:pic>
      <p:sp>
        <p:nvSpPr>
          <p:cNvPr id="3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Пробоотборник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RITAG</a:t>
            </a:r>
            <a:endParaRPr sz="4400"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Пустой&quot; 6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1" name="Управляющая кнопка: &quot;Пустой&quot; 10">
            <a:hlinkClick r:id="rId8" action="ppaction://hlinksldjump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контроля и ПБ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821750" y="1751710"/>
            <a:ext cx="32829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Предназначен для удобного и безопасного отбора проб в резервуаре и дальнейшего контроля качества продукции. Для отбора проб в резьбовой адаптер пробоотборника вкручивается емкость для пробы объемом от 100 до 1000 мл. При поворачивании и удерживании маховика, конус поднимается с седла, и в емкость наливается продукт. Объем пробы регулируется дистанцией поворота влево. При достижении нужного объема пробы маховик опускается. Под усилием пружины он возвращается в закрывающее положение, после чего емкость для отбора пробы можно извлечь.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3821750" y="3782067"/>
            <a:ext cx="32829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Среднее время для забора одной пробы — 5 минут. </a:t>
            </a:r>
            <a:endParaRPr/>
          </a:p>
        </p:txBody>
      </p:sp>
      <p:sp>
        <p:nvSpPr>
          <p:cNvPr id="13" name="Управляющая кнопка: &quot;На главную&quot; 12">
            <a:hlinkClick r:id="rId9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Сигнализирующий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датчик температуры</a:t>
            </a:r>
            <a:endParaRPr sz="4400"/>
          </a:p>
        </p:txBody>
      </p:sp>
      <p:sp>
        <p:nvSpPr>
          <p:cNvPr id="4" name="Управляющая кнопка: &quot;На главную&quot; 3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Пустой&quot; 6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контроля и ПБ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870693" y="2378464"/>
            <a:ext cx="32829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Контроль температуры достигается с помощью датчика температуры, контроллера и электропривода. Клапан регулирует подачу горячего масла в систему обогрева. Клапан открывается и закрывается в ответ на сигнал контроллера для поддержания заданной температуры битума. Обогрев автоматически отключается, если уровень битума упадет ниже вершин нагревательных элементов.</a:t>
            </a:r>
            <a:endParaRPr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490817" y="2571750"/>
            <a:ext cx="2599479" cy="1135467"/>
          </a:xfrm>
          <a:prstGeom prst="rect">
            <a:avLst/>
          </a:prstGeom>
          <a:noFill/>
        </p:spPr>
      </p:pic>
      <p:sp>
        <p:nvSpPr>
          <p:cNvPr id="12" name="Управляющая кнопка: &quot;На главную&quot; 11">
            <a:hlinkClick r:id="rId9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Биметаллический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термометр</a:t>
            </a:r>
            <a:endParaRPr sz="4400"/>
          </a:p>
        </p:txBody>
      </p:sp>
      <p:sp>
        <p:nvSpPr>
          <p:cNvPr id="4" name="Управляющая кнопка: &quot;На главную&quot; 3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Пустой&quot; 6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контроля и ПБ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3761237" y="2563130"/>
            <a:ext cx="328295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Для стационарного измерения и контроля температуры применяется биметаллический термометр. </a:t>
            </a:r>
            <a:endParaRPr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8"/>
          <a:stretch/>
        </p:blipFill>
        <p:spPr bwMode="auto">
          <a:xfrm>
            <a:off x="1072778" y="1917364"/>
            <a:ext cx="2292848" cy="2292848"/>
          </a:xfrm>
          <a:prstGeom prst="rect">
            <a:avLst/>
          </a:prstGeom>
          <a:noFill/>
        </p:spPr>
      </p:pic>
      <p:sp>
        <p:nvSpPr>
          <p:cNvPr id="12" name="Управляющая кнопка: &quot;На главную&quot; 11">
            <a:hlinkClick r:id="rId9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Система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пожарной безопасности</a:t>
            </a: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br>
              <a:rPr sz="4400"/>
            </a:br>
            <a:endParaRPr sz="4400"/>
          </a:p>
        </p:txBody>
      </p:sp>
      <p:sp>
        <p:nvSpPr>
          <p:cNvPr id="4" name="Управляющая кнопка: &quot;На главную&quot; 3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Пустой&quot; 6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Система контроля и ПБ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900953" y="2458643"/>
            <a:ext cx="59079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Резервуары объемом более 5 000 м3 оснащаются системой пожаротушения. Для контроля возгорания в резервуаре предусматривается монтаж двух тепловых линейных извещателей (термокабелей) по основной кровле резервуара. Температура срабатывания термокабеля 180 градусов. Данные термокабели подключаются в систему пожарной сигнализации терминала. Информация о месте срабатывания пожарных извещателей передается в систему автоматизации пожаротушения. При срабатывании термокабеля в системе автоматического пожаротушения, происходит подача раствора огнетушащего вещества в резервуар. Непосредственно вблизи резервуара предусматривается установка устройства местного запуска пожаротушения</a:t>
            </a:r>
            <a:endParaRPr/>
          </a:p>
        </p:txBody>
      </p:sp>
      <p:sp>
        <p:nvSpPr>
          <p:cNvPr id="12" name="Управляющая кнопка: &quot;На главную&quot; 11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80468" y="1632113"/>
            <a:ext cx="6428744" cy="3286259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3" name="Управляющая кнопка: &quot;Пустой&quot; 12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7" name="Управляющая кнопка: &quot;Пустой&quot; 16">
            <a:hlinkClick r:id="" action="ppaction://hlinkshowjump?jump=nextslide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Далее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ST</a:t>
            </a:r>
            <a:endParaRPr sz="3600"/>
          </a:p>
        </p:txBody>
      </p:sp>
      <p:sp>
        <p:nvSpPr>
          <p:cNvPr id="3" name="Управляющая кнопка: &quot;На главную&quot; 2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3" name="Управляющая кнопка: &quot;Пустой&quot; 12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7" name="Управляющая кнопка: &quot;Пустой&quot; 16">
            <a:hlinkClick r:id="" action="ppaction://hlinkshowjump?jump=previousslide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Заголовок 6"/>
          <p:cNvSpPr txBox="1"/>
          <p:nvPr/>
        </p:nvSpPr>
        <p:spPr bwMode="auto">
          <a:xfrm>
            <a:off x="646284" y="357649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ST</a:t>
            </a:r>
            <a:endParaRPr sz="36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747693" y="1459998"/>
            <a:ext cx="6060775" cy="3314259"/>
          </a:xfrm>
          <a:prstGeom prst="rect">
            <a:avLst/>
          </a:prstGeom>
        </p:spPr>
      </p:pic>
      <p:sp>
        <p:nvSpPr>
          <p:cNvPr id="4" name="Управляющая кнопка: &quot;На главную&quot; 3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15643" y="1453273"/>
            <a:ext cx="6558395" cy="3452037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HT</a:t>
            </a:r>
            <a:endParaRPr sz="3600"/>
          </a:p>
        </p:txBody>
      </p:sp>
      <p:sp>
        <p:nvSpPr>
          <p:cNvPr id="5" name="Управляющая кнопка: &quot;На главную&quot; 4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Управляющая кнопка: &quot;Пустой&quot; 11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4" name="Управляющая кнопка: &quot;Пустой&quot; 13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9" name="Управляющая кнопка: &quot;Пустой&quot; 18">
            <a:hlinkClick r:id="" action="ppaction://hlinkshowjump?jump=nextslide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Далее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34956" y="1561198"/>
            <a:ext cx="6119769" cy="3344112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HT</a:t>
            </a:r>
            <a:endParaRPr sz="3600"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Управляющая кнопка: &quot;Пустой&quot; 10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9" name="Управляющая кнопка: &quot;Пустой&quot; 18">
            <a:hlinkClick r:id="" action="ppaction://hlinkshowjump?jump=previousslide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87701" y="1896285"/>
            <a:ext cx="6582335" cy="2221768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MT</a:t>
            </a:r>
            <a:endParaRPr sz="3600"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3" name="Управляющая кнопка: &quot;Пустой&quot; 12">
            <a:hlinkClick r:id="" action="ppaction://hlinkshowjump?jump=nextslide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Далее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40875" y="1791849"/>
            <a:ext cx="6734286" cy="2840662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MT</a:t>
            </a:r>
            <a:endParaRPr sz="3600"/>
          </a:p>
        </p:txBody>
      </p:sp>
      <p:sp>
        <p:nvSpPr>
          <p:cNvPr id="5" name="Управляющая кнопка: &quot;На главную&quot; 4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резервуаров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Мобильный | </a:t>
            </a:r>
            <a:r>
              <a:rPr lang="en-US" sz="700">
                <a:solidFill>
                  <a:schemeClr val="tx1"/>
                </a:solidFill>
              </a:rPr>
              <a:t>MT</a:t>
            </a:r>
            <a:endParaRPr sz="110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Интенсивный нагрев | </a:t>
            </a:r>
            <a:r>
              <a:rPr lang="en-US" sz="700">
                <a:solidFill>
                  <a:schemeClr val="tx1"/>
                </a:solidFill>
              </a:rPr>
              <a:t>HT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Длительное хранения</a:t>
            </a:r>
            <a:r>
              <a:rPr lang="en-US" sz="700">
                <a:solidFill>
                  <a:schemeClr val="tx1"/>
                </a:solidFill>
              </a:rPr>
              <a:t> | ST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резервуары</a:t>
            </a:r>
            <a:endParaRPr/>
          </a:p>
        </p:txBody>
      </p:sp>
      <p:sp>
        <p:nvSpPr>
          <p:cNvPr id="14" name="Управляющая кнопка: &quot;Пустой&quot; 13">
            <a:hlinkClick r:id="" action="ppaction://hlinkshowjump?jump=previousslide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Управляющая кнопка: &quot;Пустой&quot; 15">
            <a:hlinkClick r:id="rId2" action="ppaction://hlinksldjump" highlightClick="1"/>
          </p:cNvPr>
          <p:cNvSpPr/>
          <p:nvPr/>
        </p:nvSpPr>
        <p:spPr bwMode="auto">
          <a:xfrm>
            <a:off x="7984468" y="26566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Технологические процесс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l="12986" t="43433" r="19141" b="37174"/>
          <a:stretch/>
        </p:blipFill>
        <p:spPr bwMode="auto">
          <a:xfrm>
            <a:off x="247259" y="2280727"/>
            <a:ext cx="5642552" cy="1612234"/>
          </a:xfrm>
          <a:prstGeom prst="rect">
            <a:avLst/>
          </a:prstGeom>
          <a:ln>
            <a:noFill/>
          </a:ln>
          <a:effectLst>
            <a:reflection blurRad="12700" stA="48000" endPos="28000" dir="5400000" sy="-100000" algn="bl" rotWithShape="0"/>
          </a:effectLst>
        </p:spPr>
      </p:pic>
      <p:sp>
        <p:nvSpPr>
          <p:cNvPr id="4" name="Заголовок 6"/>
          <p:cNvSpPr txBox="1"/>
          <p:nvPr/>
        </p:nvSpPr>
        <p:spPr bwMode="auto">
          <a:xfrm>
            <a:off x="492965" y="450909"/>
            <a:ext cx="6993981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Установка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модификации битума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MB-25</a:t>
            </a:r>
            <a:endParaRPr sz="4400"/>
          </a:p>
        </p:txBody>
      </p:sp>
      <p:sp>
        <p:nvSpPr>
          <p:cNvPr id="5" name="Управляющая кнопка: &quot;На главную&quot; 4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Описание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2" name="Управляющая кнопка: &quot;Пустой&quot; 11">
            <a:hlinkClick r:id="rId6" action="ppaction://hlinksldjump" highlightClick="1"/>
          </p:cNvPr>
          <p:cNvSpPr/>
          <p:nvPr/>
        </p:nvSpPr>
        <p:spPr bwMode="auto">
          <a:xfrm>
            <a:off x="7980765" y="109703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Преимущества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7" action="ppaction://hlinksldjump" highlightClick="1"/>
          </p:cNvPr>
          <p:cNvSpPr/>
          <p:nvPr/>
        </p:nvSpPr>
        <p:spPr bwMode="auto">
          <a:xfrm>
            <a:off x="7975891" y="149112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Специфика установки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8" action="ppaction://hlinksldjump" highlightClick="1"/>
          </p:cNvPr>
          <p:cNvSpPr/>
          <p:nvPr/>
        </p:nvSpPr>
        <p:spPr bwMode="auto">
          <a:xfrm>
            <a:off x="7975891" y="187386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Основные тех. характеристики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9" action="ppaction://hlinksldjump" highlightClick="1"/>
          </p:cNvPr>
          <p:cNvSpPr/>
          <p:nvPr/>
        </p:nvSpPr>
        <p:spPr bwMode="auto">
          <a:xfrm>
            <a:off x="7975890" y="2262555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&quot;Пустой&quot; 16">
            <a:hlinkClick r:id="rId10" action="ppaction://hlinksldjump" highlightClick="1"/>
          </p:cNvPr>
          <p:cNvSpPr/>
          <p:nvPr/>
        </p:nvSpPr>
        <p:spPr bwMode="auto">
          <a:xfrm>
            <a:off x="7984468" y="303398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Дополнительное оборудование</a:t>
            </a:r>
            <a:endParaRPr sz="700">
              <a:solidFill>
                <a:schemeClr val="tx1"/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 bwMode="auto">
          <a:xfrm>
            <a:off x="5889808" y="1901793"/>
            <a:ext cx="1812162" cy="518877"/>
            <a:chOff x="5616759" y="1671219"/>
            <a:chExt cx="1660883" cy="518877"/>
          </a:xfrm>
        </p:grpSpPr>
        <p:sp>
          <p:nvSpPr>
            <p:cNvPr id="18" name="TextBox 17"/>
            <p:cNvSpPr txBox="1"/>
            <p:nvPr/>
          </p:nvSpPr>
          <p:spPr bwMode="auto">
            <a:xfrm>
              <a:off x="5813833" y="1707519"/>
              <a:ext cx="1266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900" b="1"/>
                <a:t>Кликни на название - появится тех. хар-ка</a:t>
              </a:r>
              <a:endParaRPr sz="900" b="1"/>
            </a:p>
          </p:txBody>
        </p:sp>
        <p:sp>
          <p:nvSpPr>
            <p:cNvPr id="19" name="Полилиния: фигура 18"/>
            <p:cNvSpPr/>
            <p:nvPr/>
          </p:nvSpPr>
          <p:spPr bwMode="auto">
            <a:xfrm rot="10800000">
              <a:off x="5616759" y="1671219"/>
              <a:ext cx="1660883" cy="518877"/>
            </a:xfrm>
            <a:custGeom>
              <a:avLst/>
              <a:gdLst>
                <a:gd name="connsiteX0" fmla="*/ 0 w 668828"/>
                <a:gd name="connsiteY0" fmla="*/ 2825928 h 2825928"/>
                <a:gd name="connsiteX1" fmla="*/ 0 w 668828"/>
                <a:gd name="connsiteY1" fmla="*/ 685523 h 2825928"/>
                <a:gd name="connsiteX2" fmla="*/ 2 w 668828"/>
                <a:gd name="connsiteY2" fmla="*/ 685523 h 2825928"/>
                <a:gd name="connsiteX3" fmla="*/ 334415 w 668828"/>
                <a:gd name="connsiteY3" fmla="*/ 0 h 2825928"/>
                <a:gd name="connsiteX4" fmla="*/ 668828 w 668828"/>
                <a:gd name="connsiteY4" fmla="*/ 685523 h 2825928"/>
                <a:gd name="connsiteX5" fmla="*/ 668826 w 668828"/>
                <a:gd name="connsiteY5" fmla="*/ 685523 h 2825928"/>
                <a:gd name="connsiteX6" fmla="*/ 668826 w 668828"/>
                <a:gd name="connsiteY6" fmla="*/ 2825928 h 282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28" h="2825928" extrusionOk="0">
                  <a:moveTo>
                    <a:pt x="0" y="2825928"/>
                  </a:moveTo>
                  <a:lnTo>
                    <a:pt x="0" y="685523"/>
                  </a:lnTo>
                  <a:lnTo>
                    <a:pt x="2" y="685523"/>
                  </a:lnTo>
                  <a:lnTo>
                    <a:pt x="334415" y="0"/>
                  </a:lnTo>
                  <a:lnTo>
                    <a:pt x="668828" y="685523"/>
                  </a:lnTo>
                  <a:lnTo>
                    <a:pt x="668826" y="685523"/>
                  </a:lnTo>
                  <a:lnTo>
                    <a:pt x="668826" y="2825928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0" name="Текст 7"/>
          <p:cNvSpPr>
            <a:spLocks noGrp="1"/>
          </p:cNvSpPr>
          <p:nvPr>
            <p:ph type="body" idx="1"/>
          </p:nvPr>
        </p:nvSpPr>
        <p:spPr bwMode="auto">
          <a:xfrm>
            <a:off x="5782063" y="2420670"/>
            <a:ext cx="1963442" cy="2237882"/>
          </a:xfrm>
        </p:spPr>
        <p:txBody>
          <a:bodyPr>
            <a:normAutofit fontScale="77500" lnSpcReduction="20000"/>
          </a:bodyPr>
          <a:lstStyle/>
          <a:p>
            <a:pPr marL="285750" indent="-180000">
              <a:spcBef>
                <a:spcPts val="600"/>
              </a:spcBef>
              <a:buSzPct val="130000"/>
              <a:buFont typeface="Arial"/>
              <a:buChar char="•"/>
              <a:defRPr/>
            </a:pPr>
            <a:r>
              <a:rPr lang="ru-RU" sz="1300"/>
              <a:t>Установка модификации битума </a:t>
            </a:r>
            <a:r>
              <a:rPr lang="en-US" sz="1300"/>
              <a:t>MB-25</a:t>
            </a:r>
            <a:endParaRPr/>
          </a:p>
          <a:p>
            <a:pPr marL="285750" indent="-180000">
              <a:spcBef>
                <a:spcPts val="600"/>
              </a:spcBef>
              <a:buSzPct val="130000"/>
              <a:buFont typeface="Arial"/>
              <a:buChar char="•"/>
              <a:defRPr/>
            </a:pPr>
            <a:r>
              <a:rPr lang="ru-RU" sz="1300" spc="-50"/>
              <a:t>Насосный агрегат подачи битума и выдачи </a:t>
            </a:r>
            <a:r>
              <a:rPr lang="en-US" sz="1300" spc="-50"/>
              <a:t>PMB</a:t>
            </a:r>
            <a:endParaRPr/>
          </a:p>
          <a:p>
            <a:pPr marL="285750" indent="-180000">
              <a:spcBef>
                <a:spcPts val="600"/>
              </a:spcBef>
              <a:buSzPct val="130000"/>
              <a:buFont typeface="Arial"/>
              <a:buChar char="•"/>
              <a:defRPr/>
            </a:pPr>
            <a:r>
              <a:rPr lang="ru-RU" sz="1300"/>
              <a:t>Станция подачи пластификатора</a:t>
            </a:r>
            <a:endParaRPr lang="en-US" sz="1300"/>
          </a:p>
          <a:p>
            <a:pPr marL="285750" indent="-180000">
              <a:spcBef>
                <a:spcPts val="600"/>
              </a:spcBef>
              <a:buSzPct val="130000"/>
              <a:buFont typeface="Arial"/>
              <a:buChar char="•"/>
              <a:defRPr/>
            </a:pPr>
            <a:r>
              <a:rPr lang="ru-RU" sz="1300"/>
              <a:t>Станция подачи адгезионной добавки (ПАВ)</a:t>
            </a:r>
            <a:endParaRPr lang="en-US" sz="1300"/>
          </a:p>
          <a:p>
            <a:pPr marL="285750" indent="-180000">
              <a:spcBef>
                <a:spcPts val="600"/>
              </a:spcBef>
              <a:buSzPct val="130000"/>
              <a:buFont typeface="Arial"/>
              <a:buChar char="•"/>
              <a:defRPr/>
            </a:pPr>
            <a:r>
              <a:rPr lang="ru-RU" sz="1300"/>
              <a:t>Гомогенизатор (коллоидной мельницы)</a:t>
            </a:r>
            <a:endParaRPr sz="1300"/>
          </a:p>
          <a:p>
            <a:pPr marL="285750" indent="-180000">
              <a:spcBef>
                <a:spcPts val="600"/>
              </a:spcBef>
              <a:buSzPct val="130000"/>
              <a:buFont typeface="Arial"/>
              <a:buChar char="•"/>
              <a:defRPr/>
            </a:pPr>
            <a:r>
              <a:rPr lang="ru-RU" sz="1300"/>
              <a:t>Реактор смешения и узел подачи полимера</a:t>
            </a:r>
            <a:endParaRPr sz="1300"/>
          </a:p>
        </p:txBody>
      </p:sp>
      <p:sp>
        <p:nvSpPr>
          <p:cNvPr id="22" name="Управляющая кнопка: &quot;Пустой&quot; 21">
            <a:hlinkClick r:id="rId11" action="ppaction://hlinksldjump" highlightClick="1"/>
          </p:cNvPr>
          <p:cNvSpPr/>
          <p:nvPr/>
        </p:nvSpPr>
        <p:spPr bwMode="auto">
          <a:xfrm>
            <a:off x="5889807" y="2533914"/>
            <a:ext cx="1812163" cy="689261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Управляющая кнопка: &quot;Пустой&quot; 22">
            <a:hlinkClick r:id="rId12" action="ppaction://hlinksldjump" highlightClick="1"/>
          </p:cNvPr>
          <p:cNvSpPr/>
          <p:nvPr/>
        </p:nvSpPr>
        <p:spPr bwMode="auto">
          <a:xfrm>
            <a:off x="5889807" y="3205073"/>
            <a:ext cx="1855700" cy="1066822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Управляющая кнопка: &quot;Пустой&quot; 23">
            <a:hlinkClick r:id="rId13" action="ppaction://hlinksldjump" highlightClick="1"/>
          </p:cNvPr>
          <p:cNvSpPr/>
          <p:nvPr/>
        </p:nvSpPr>
        <p:spPr bwMode="auto">
          <a:xfrm>
            <a:off x="5889807" y="4283858"/>
            <a:ext cx="1855699" cy="412823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" name="Управляющая кнопка: &quot;На главную&quot; 1">
            <a:hlinkClick r:id="rId1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t="96" b="-3159"/>
          <a:stretch/>
        </p:blipFill>
        <p:spPr bwMode="auto">
          <a:xfrm>
            <a:off x="1794621" y="1030517"/>
            <a:ext cx="4619540" cy="4197350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460512" y="3016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821882" y="1167698"/>
            <a:ext cx="5166743" cy="10437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821881" y="2406980"/>
            <a:ext cx="5166743" cy="105020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821881" y="3587661"/>
            <a:ext cx="5166743" cy="1317649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5" name="Управляющая кнопка: &quot;На главную&quot; 4">
            <a:hlinkClick r:id="rId5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6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3" name="Управляющая кнопка: &quot;На главную&quot; 2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26083" y="1099381"/>
            <a:ext cx="5856410" cy="3805928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6"/>
          <p:cNvSpPr txBox="1"/>
          <p:nvPr/>
        </p:nvSpPr>
        <p:spPr bwMode="auto">
          <a:xfrm>
            <a:off x="250962" y="238190"/>
            <a:ext cx="4247079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Описание</a:t>
            </a:r>
            <a:endParaRPr sz="360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38960" y="934926"/>
            <a:ext cx="32829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Предназначена для производства полимер-модифицированных битумов (PMB) пригодными для этого полимерами и присадками для улучшения свойств вяжущего вещества для строительства асфальтобетонных дорог.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3894841" y="936056"/>
            <a:ext cx="32829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Многопроходная установка предусматривает применение стирол-бутадиен-стирол (СБС) полимеров, практически всех известных полимерных модификаторов, в том числе резиновую крошку. Возможно применение специальных добавок, например, серы.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3894841" y="2120608"/>
            <a:ext cx="3282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В зависимости от качества конечного битума, применяемого полимера и желаемой концентрации продукта может быть достигнута производительность установки до 60 т/час. 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338958" y="1874209"/>
            <a:ext cx="328295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Работа установки основана на подаче под давлением нагретого до расчетной температуры битума в реактор смешения с одновременной подачей полимерных компонентов. После смешивания компонентов, материал подается в коллоидную мельницу и возвращается обратно, где в результате физико-химической реакции получается PMB. После приготовления готовый продукт (PMB) подается в накопительный резервуар. 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3880614" y="2998136"/>
            <a:ext cx="32829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Встроенная автоматическая система управления регистрирует данные о технологическом процессе модификации битумов, включая следующие параметры: температура, вес продукта в реакторе смешения, массовый расход, время операции. Все операции фиксируются и архивируются.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338958" y="3582935"/>
            <a:ext cx="32829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Модульная стальная конструкция состоит из блок-контейнеров с качественным оборудованием европейских производителей и включает: узел подачи СБС полимеров, узел подачи гранулированной серы и два реактора смешения с трубопроводами.</a:t>
            </a:r>
            <a:endParaRPr/>
          </a:p>
          <a:p>
            <a:pPr algn="just">
              <a:defRPr/>
            </a:pPr>
            <a:r>
              <a:rPr lang="ru-RU" sz="1000"/>
              <a:t>Установка имеет два реактора-смесителя, каждый объёмом 30 м3</a:t>
            </a:r>
            <a:endParaRPr/>
          </a:p>
        </p:txBody>
      </p:sp>
      <p:sp>
        <p:nvSpPr>
          <p:cNvPr id="18" name="Управляющая кнопка: &quot;На главную&quot; 17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Управляющая кнопка: &quot;Пустой&quot; 18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6"/>
          <p:cNvSpPr txBox="1"/>
          <p:nvPr/>
        </p:nvSpPr>
        <p:spPr bwMode="auto">
          <a:xfrm>
            <a:off x="555762" y="393331"/>
            <a:ext cx="4247079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Описание</a:t>
            </a:r>
            <a:endParaRPr sz="360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509588" y="1214326"/>
            <a:ext cx="6634162" cy="3465623"/>
          </a:xfrm>
          <a:prstGeom prst="rect">
            <a:avLst/>
          </a:prstGeom>
          <a:noFill/>
        </p:spPr>
        <p:txBody>
          <a:bodyPr wrap="square" numCol="2" spcCol="360000">
            <a:spAutoFit/>
          </a:bodyPr>
          <a:lstStyle/>
          <a:p>
            <a:pPr algn="just">
              <a:spcBef>
                <a:spcPts val="600"/>
              </a:spcBef>
              <a:defRPr/>
            </a:pPr>
            <a:r>
              <a:rPr lang="ru-RU" sz="1000"/>
              <a:t>Предназначена для производства полимер-модифицированных битумов (PMB) пригодными для этого полимерами и присадками для улучшения свойств вяжущего вещества для строительства асфальтобетонных дорог.</a:t>
            </a:r>
            <a:endParaRPr/>
          </a:p>
          <a:p>
            <a:pPr algn="just">
              <a:spcBef>
                <a:spcPts val="600"/>
              </a:spcBef>
              <a:defRPr/>
            </a:pPr>
            <a:r>
              <a:rPr lang="ru-RU" sz="1000"/>
              <a:t>Работа установки основана на подаче под давлением нагретого до расчетной температуры битума в реактор смешения с одновременной подачей полимерных компонентов. После смешивания компонентов, материал подается в коллоидную мельницу и возвращается обратно, где в результате физико-химической реакции получается PMB. После приготовления готовый продукт (PMB) подается в накопительный резервуар. </a:t>
            </a:r>
            <a:endParaRPr/>
          </a:p>
          <a:p>
            <a:pPr algn="just">
              <a:spcBef>
                <a:spcPts val="600"/>
              </a:spcBef>
              <a:defRPr/>
            </a:pPr>
            <a:r>
              <a:rPr lang="ru-RU" sz="1000"/>
              <a:t>Модульная стальная конструкция состоит из блок-контейнеров с качественным оборудованием европейских производителей и включает: узел подачи СБС полимеров, узел подачи гранулированной серы и два реактора смешения с трубопроводами.</a:t>
            </a:r>
            <a:endParaRPr/>
          </a:p>
          <a:p>
            <a:pPr algn="just">
              <a:spcBef>
                <a:spcPts val="600"/>
              </a:spcBef>
              <a:defRPr/>
            </a:pPr>
            <a:r>
              <a:rPr lang="ru-RU" sz="1000"/>
              <a:t>Установка имеет два реактора-смесителя, каждый объёмом 30 м3</a:t>
            </a:r>
            <a:endParaRPr/>
          </a:p>
          <a:p>
            <a:pPr algn="just">
              <a:spcBef>
                <a:spcPts val="600"/>
              </a:spcBef>
              <a:defRPr/>
            </a:pPr>
            <a:r>
              <a:rPr lang="ru-RU" sz="1000"/>
              <a:t>Многопроходная установка предусматривает применение стирол-бутадиен-стирол (СБС) полимеров, практически всех известных полимерных модификаторов, в том числе резиновую крошку. Возможно применение специальных добавок, например, серы.</a:t>
            </a:r>
            <a:endParaRPr/>
          </a:p>
          <a:p>
            <a:pPr algn="just">
              <a:spcBef>
                <a:spcPts val="600"/>
              </a:spcBef>
              <a:defRPr/>
            </a:pPr>
            <a:r>
              <a:rPr lang="ru-RU" sz="1000"/>
              <a:t>В зависимости от качества конечного битума, применяемого полимера и желаемой концентрации продукта может быть достигнута производительность установки до 60 т/час. </a:t>
            </a:r>
            <a:endParaRPr/>
          </a:p>
          <a:p>
            <a:pPr algn="just">
              <a:spcBef>
                <a:spcPts val="600"/>
              </a:spcBef>
              <a:defRPr/>
            </a:pPr>
            <a:r>
              <a:rPr lang="ru-RU" sz="1000"/>
              <a:t>Встроенная автоматическая система управления регистрирует данные о технологическом процессе модификации битумов, включая следующие параметры: температура, вес продукта в реакторе смешения, массовый расход, время операции. Все операции фиксируются и архивируются.</a:t>
            </a:r>
            <a:endParaRPr/>
          </a:p>
        </p:txBody>
      </p:sp>
      <p:sp>
        <p:nvSpPr>
          <p:cNvPr id="18" name="Управляющая кнопка: &quot;На главную&quot; 17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Управляющая кнопка: &quot;Пустой&quot; 18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6"/>
          <p:cNvSpPr txBox="1"/>
          <p:nvPr/>
        </p:nvSpPr>
        <p:spPr bwMode="auto">
          <a:xfrm>
            <a:off x="522537" y="549055"/>
            <a:ext cx="3516064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Преимущества</a:t>
            </a:r>
            <a:endParaRPr sz="3600"/>
          </a:p>
        </p:txBody>
      </p:sp>
      <p:sp>
        <p:nvSpPr>
          <p:cNvPr id="6" name="TextBox 5"/>
          <p:cNvSpPr txBox="1"/>
          <p:nvPr/>
        </p:nvSpPr>
        <p:spPr bwMode="auto">
          <a:xfrm>
            <a:off x="4210846" y="770568"/>
            <a:ext cx="337018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000"/>
              <a:t>В составе установки применяется высокоэффективная коллоидная мельница SIEFER Trigonal®-Machine. Коллоидная мельница (гомогенизатор) SIEFER Trigonal®-Machine специально сконструирована для производства PMB.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ru-RU" sz="1000"/>
              <a:t>В реакторе-смесителе применяются перемешивающие устройства для предварительного смешивания исходного битума с полимерным модификатором и другими жидкими добавками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ru-RU" sz="1000"/>
              <a:t>Высокоэффективная система спутникового подогрева обеспечивает поддержание температуры насосного оборудования: внутренних трубопроводов и агрегатов установки по производству модифицированного битума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ru-RU" sz="1000"/>
              <a:t>Для точного дозирования битума и полимеров применяется тензодатчики и датчики кориолиса, дозирование осуществляется в автоматическом режиме по принципу потери веса.</a:t>
            </a:r>
            <a:endParaRPr/>
          </a:p>
          <a:p>
            <a:pPr>
              <a:spcBef>
                <a:spcPts val="600"/>
              </a:spcBef>
              <a:defRPr/>
            </a:pPr>
            <a:r>
              <a:rPr lang="ru-RU" sz="1000"/>
              <a:t>Возможность применения практически всех известных типов модификаторов (полимеров), </a:t>
            </a:r>
            <a:br>
              <a:rPr lang="ru-RU" sz="1000"/>
            </a:br>
            <a:r>
              <a:rPr lang="ru-RU" sz="1000"/>
              <a:t>как твердых порошкообразных и в гранулах, </a:t>
            </a:r>
            <a:br>
              <a:rPr lang="ru-RU" sz="1000"/>
            </a:br>
            <a:r>
              <a:rPr lang="ru-RU" sz="1000"/>
              <a:t>так и жидких. 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4210846" y="3629935"/>
            <a:ext cx="328295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1000"/>
          </a:p>
        </p:txBody>
      </p:sp>
      <p:sp>
        <p:nvSpPr>
          <p:cNvPr id="15" name="Управляющая кнопка: &quot;На главную&quot; 14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Управляющая кнопка: &quot;Пустой&quot; 17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444009" y="685653"/>
            <a:ext cx="5516585" cy="4457847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6243967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Спецификация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установки для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MB:</a:t>
            </a:r>
            <a:endParaRPr sz="3600"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Управляющая кнопка: &quot;Пустой&quot; 10">
            <a:hlinkClick r:id="rId5" action="ppaction://hlinksldjump" highlightClick="1"/>
          </p:cNvPr>
          <p:cNvSpPr/>
          <p:nvPr/>
        </p:nvSpPr>
        <p:spPr bwMode="auto">
          <a:xfrm>
            <a:off x="7975890" y="109807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 сверху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6" action="ppaction://hlinksldjump" highlightClick="1"/>
          </p:cNvPr>
          <p:cNvSpPr/>
          <p:nvPr/>
        </p:nvSpPr>
        <p:spPr bwMode="auto">
          <a:xfrm>
            <a:off x="7975889" y="148185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 сзади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80185" y="1427162"/>
            <a:ext cx="7069230" cy="3709597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6243967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Спецификация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установки для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MB:</a:t>
            </a:r>
            <a:endParaRPr sz="3600"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2" name="Управляющая кнопка: &quot;Пустой&quot; 11">
            <a:hlinkClick r:id="rId5" action="ppaction://hlinksldjump" highlightClick="1"/>
          </p:cNvPr>
          <p:cNvSpPr/>
          <p:nvPr/>
        </p:nvSpPr>
        <p:spPr bwMode="auto">
          <a:xfrm>
            <a:off x="7975890" y="109807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 сверху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6" action="ppaction://hlinksldjump" highlightClick="1"/>
          </p:cNvPr>
          <p:cNvSpPr/>
          <p:nvPr/>
        </p:nvSpPr>
        <p:spPr bwMode="auto">
          <a:xfrm>
            <a:off x="7975889" y="148185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 спереди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356515" y="1264023"/>
            <a:ext cx="6166366" cy="367066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30794" y="3844899"/>
            <a:ext cx="2310772" cy="619226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6243967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Спецификация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установки для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MB:</a:t>
            </a:r>
            <a:endParaRPr sz="3600"/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rId5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2" name="Управляющая кнопка: &quot;Пустой&quot; 11">
            <a:hlinkClick r:id="rId6" action="ppaction://hlinksldjump" highlightClick="1"/>
          </p:cNvPr>
          <p:cNvSpPr/>
          <p:nvPr/>
        </p:nvSpPr>
        <p:spPr bwMode="auto">
          <a:xfrm>
            <a:off x="7975889" y="148185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 спереди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7" action="ppaction://hlinksldjump" highlightClick="1"/>
          </p:cNvPr>
          <p:cNvSpPr/>
          <p:nvPr/>
        </p:nvSpPr>
        <p:spPr bwMode="auto">
          <a:xfrm>
            <a:off x="7975888" y="109807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 сзади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&quot;На главную&quot; 3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63611" y="1517034"/>
            <a:ext cx="5913706" cy="3310233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endParaRPr sz="3600"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5" name="Управляющая кнопка: &quot;Пустой&quot; 14">
            <a:hlinkClick r:id="" action="ppaction://hlinkshowjump?jump=nextslide" highlightClick="1"/>
          </p:cNvPr>
          <p:cNvSpPr/>
          <p:nvPr/>
        </p:nvSpPr>
        <p:spPr bwMode="auto">
          <a:xfrm>
            <a:off x="7975891" y="108347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Далее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50264" y="1800584"/>
            <a:ext cx="6808957" cy="2512043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5" name="Управляющая кнопка: &quot;Пустой&quot; 14">
            <a:hlinkClick r:id="" action="ppaction://hlinkshowjump?jump=previousslide" highlightClick="1"/>
          </p:cNvPr>
          <p:cNvSpPr/>
          <p:nvPr/>
        </p:nvSpPr>
        <p:spPr bwMode="auto">
          <a:xfrm>
            <a:off x="7975891" y="148435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6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endParaRPr sz="3600"/>
          </a:p>
        </p:txBody>
      </p:sp>
      <p:sp>
        <p:nvSpPr>
          <p:cNvPr id="17" name="Управляющая кнопка: &quot;Пустой&quot; 16">
            <a:hlinkClick r:id="" action="ppaction://hlinkshowjump?jump=nextslide" highlightClick="1"/>
          </p:cNvPr>
          <p:cNvSpPr/>
          <p:nvPr/>
        </p:nvSpPr>
        <p:spPr bwMode="auto">
          <a:xfrm>
            <a:off x="7975891" y="108972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Далее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Управляющая кнопка: &quot;Пустой&quot; 18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Основные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технические характеристики </a:t>
            </a:r>
            <a:endParaRPr sz="36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50264" y="1800583"/>
            <a:ext cx="6808957" cy="2698823"/>
          </a:xfrm>
          <a:prstGeom prst="rect">
            <a:avLst/>
          </a:prstGeom>
        </p:spPr>
      </p:pic>
      <p:sp>
        <p:nvSpPr>
          <p:cNvPr id="9" name="Управляющая кнопка: &quot;На главную&quot; 8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Управляющая кнопка: &quot;Пустой&quot; 10">
            <a:hlinkClick r:id="" action="ppaction://hlinkshowjump?jump=previousslide" highlightClick="1"/>
          </p:cNvPr>
          <p:cNvSpPr/>
          <p:nvPr/>
        </p:nvSpPr>
        <p:spPr bwMode="auto">
          <a:xfrm>
            <a:off x="7975891" y="109290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6"/>
          <p:cNvSpPr txBox="1"/>
          <p:nvPr/>
        </p:nvSpPr>
        <p:spPr bwMode="auto">
          <a:xfrm>
            <a:off x="250962" y="238190"/>
            <a:ext cx="4946326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Области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применения</a:t>
            </a:r>
            <a:endParaRPr sz="3600"/>
          </a:p>
        </p:txBody>
      </p:sp>
      <p:sp>
        <p:nvSpPr>
          <p:cNvPr id="3" name="TextBox 2"/>
          <p:cNvSpPr txBox="1"/>
          <p:nvPr/>
        </p:nvSpPr>
        <p:spPr bwMode="auto">
          <a:xfrm>
            <a:off x="439809" y="911730"/>
            <a:ext cx="3453113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/>
              <a:t>Дорожное покрытие:</a:t>
            </a:r>
            <a:endParaRPr/>
          </a:p>
          <a:p>
            <a:pPr algn="just">
              <a:defRPr/>
            </a:pPr>
            <a:r>
              <a:rPr lang="ru-RU" sz="1000"/>
              <a:t>Адгезионные и гидроизоляционные свойства полимер-модифицированного битума, его сопротивление циклическим знакопеременным нагрузкам, в том числе и при низких температурах окружающего воздуха делают его популярным выбором при устройстве дорожных покрытий. Применение полимер-модифицированного битума помогает получить ровную и прочную поверхность, способную выдерживать нагрузки от движущихся автомобилей, грузовиков и другой техники.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4210846" y="906641"/>
            <a:ext cx="32829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 b="1"/>
              <a:t>Аэродромы: </a:t>
            </a:r>
            <a:endParaRPr/>
          </a:p>
          <a:p>
            <a:pPr algn="just">
              <a:defRPr/>
            </a:pPr>
            <a:r>
              <a:rPr lang="ru-RU" sz="1000"/>
              <a:t>Взлетно-посадочные полосы, рулежные дорожки и перроны аэродромов служат дольше благодаря устойчивости полимер-модифицированного битума к деформации при нагрузках, возникающих от тяжелой авиационной техники.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439809" y="3735988"/>
            <a:ext cx="328295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/>
              <a:t>Сооружение мостов: </a:t>
            </a:r>
            <a:endParaRPr/>
          </a:p>
          <a:p>
            <a:pPr algn="just">
              <a:defRPr/>
            </a:pPr>
            <a:r>
              <a:rPr lang="ru-RU" sz="1000"/>
              <a:t>Повышенная гибкость и долговечность полимермодифицированного битума делают его предпочтительным материалом при выборе покрытия проезжей части мостов.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439809" y="2862468"/>
            <a:ext cx="34531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/>
              <a:t>Автомобильные гоночные трассы:</a:t>
            </a:r>
            <a:endParaRPr/>
          </a:p>
          <a:p>
            <a:pPr algn="just">
              <a:defRPr/>
            </a:pPr>
            <a:r>
              <a:rPr lang="ru-RU" sz="1000"/>
              <a:t>PMB обеспечивает гладкую, прочную поверхность с хорошим сцеплением, которая идеально подходит для гоночных трасс.</a:t>
            </a: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4210846" y="2090482"/>
            <a:ext cx="32829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/>
              <a:t>Гидроизоляция: </a:t>
            </a:r>
            <a:endParaRPr/>
          </a:p>
          <a:p>
            <a:pPr algn="just">
              <a:defRPr/>
            </a:pPr>
            <a:r>
              <a:rPr lang="ru-RU" sz="1000"/>
              <a:t>Полимер-модифицированный битум и наличие латекса в составе холодно-битумной мастики придают ей характеристики, необходимые для устройства и ремонта гидроизоляции: эластичность и увеличение максимальных температур теплостойкости и морозоустойчивости изоляционного покрытия.</a:t>
            </a:r>
            <a:endParaRPr lang="ru-RU" sz="1000" b="1"/>
          </a:p>
        </p:txBody>
      </p:sp>
      <p:sp>
        <p:nvSpPr>
          <p:cNvPr id="17" name="TextBox 16"/>
          <p:cNvSpPr txBox="1"/>
          <p:nvPr/>
        </p:nvSpPr>
        <p:spPr bwMode="auto">
          <a:xfrm>
            <a:off x="4210846" y="3582099"/>
            <a:ext cx="34531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/>
              <a:t>Обустройство кровли: </a:t>
            </a:r>
            <a:endParaRPr/>
          </a:p>
          <a:p>
            <a:pPr algn="just">
              <a:defRPr/>
            </a:pPr>
            <a:r>
              <a:rPr lang="ru-RU" sz="1000"/>
              <a:t>Благодаря своей водостойкости, полимермодифицированный битум широко применяется в кровельных материалах, обеспечивающих надёжную защиту зданий от повреждения водой.</a:t>
            </a:r>
            <a:endParaRPr/>
          </a:p>
        </p:txBody>
      </p:sp>
      <p:sp>
        <p:nvSpPr>
          <p:cNvPr id="18" name="Управляющая кнопка: &quot;На главную&quot; 17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Управляющая кнопка: &quot;Пустой&quot; 18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5" name="Управляющая кнопка: &quot;На главную&quot; 4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6"/>
          <p:cNvSpPr txBox="1"/>
          <p:nvPr/>
        </p:nvSpPr>
        <p:spPr bwMode="auto">
          <a:xfrm>
            <a:off x="250961" y="238190"/>
            <a:ext cx="8334985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Описание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технического процесса</a:t>
            </a:r>
            <a:endParaRPr sz="3600"/>
          </a:p>
        </p:txBody>
      </p:sp>
      <p:sp>
        <p:nvSpPr>
          <p:cNvPr id="13" name="TextBox 12"/>
          <p:cNvSpPr txBox="1"/>
          <p:nvPr/>
        </p:nvSpPr>
        <p:spPr bwMode="auto">
          <a:xfrm>
            <a:off x="386240" y="906641"/>
            <a:ext cx="34531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/>
              <a:t>В установке модификации битума MB-25 используется поточная технология производства PMB, при которой битум-полимерная композиция один раз проходит через коллоидную мельницу. Потоки битума и модификаторов регулируются независимо и могут быть изменены в процессе производства без воздействия друг на друга. </a:t>
            </a:r>
            <a:endParaRPr lang="ru-RU" sz="900" b="1"/>
          </a:p>
        </p:txBody>
      </p:sp>
      <p:sp>
        <p:nvSpPr>
          <p:cNvPr id="14" name="TextBox 13"/>
          <p:cNvSpPr txBox="1"/>
          <p:nvPr/>
        </p:nvSpPr>
        <p:spPr bwMode="auto">
          <a:xfrm>
            <a:off x="4056205" y="906641"/>
            <a:ext cx="3453112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/>
              <a:t>Из системы дозирования СБС-полимер направляется в реактор смешения для предварительного смешивания с битумом и другими жидкостями. Из реактора смешения битум-полимерная композиция попадает в мельницу. На входе в мельницу установлен подпорный насос.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386241" y="3289711"/>
            <a:ext cx="34531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/>
              <a:t>Для дозирования СБС-полимера используются тензодатчики. Расход отслеживается системой управления и автоматически регулируется в АСУ ТП установки в соответствии с заданным рецептом. Согласно рецепту, оператор задаёт концентрацию СБС-полимера в смеси. Процент содержания полимера в смеси определяется рецептурой. Строгое соблюдение рецептуры обеспечивает система дозирования. Установка позволяет производить битумполимерную композицию с концентрацией полимера в общем объёме от 3% до 12% .</a:t>
            </a:r>
            <a:endParaRPr lang="ru-RU" sz="900" b="1"/>
          </a:p>
        </p:txBody>
      </p:sp>
      <p:sp>
        <p:nvSpPr>
          <p:cNvPr id="16" name="TextBox 15"/>
          <p:cNvSpPr txBox="1"/>
          <p:nvPr/>
        </p:nvSpPr>
        <p:spPr bwMode="auto">
          <a:xfrm>
            <a:off x="386240" y="2098176"/>
            <a:ext cx="34531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/>
              <a:t>Элементы битум-полимерной композиции подаются одновременно, что гарантирует непрерывность производственного процесса. Дозирование битума происходит с помощью кориолисовых расходомеров. Дозирование жидких добавок происходит с помощью расходомеров.</a:t>
            </a: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4056202" y="2098176"/>
            <a:ext cx="34531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/>
              <a:t>В мельнице полимерный гранулят дробится на мелкие частицы и смешивается с битумом. За коллоидной мельницей по ходу движения смеси расположен распределительный трёхходовой клапан. С его помощью можно осуществлять полную или частичную рециркуляцию битум-полимерной композиции для повторного прохождения через коллоидную мельницу. Готовый продукт поступает в ёмкость клиента для хранения и дозревания PMB.</a:t>
            </a: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4056203" y="3705210"/>
            <a:ext cx="3453113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/>
              <a:t>Коллоидная мельница, установленная на ErichHahn MB, рассчитана на работу с концентрированной битум-полимерной композицией. Концентрат вводится в битум, который подаётся в технологический процесс по отдельной линии. Дозирование битума происходит с помощью кориолисовых расходомеров. На выходе из установки получается готовый PMB.</a:t>
            </a:r>
            <a:endParaRPr lang="ru-RU" sz="900" b="1"/>
          </a:p>
        </p:txBody>
      </p:sp>
      <p:sp>
        <p:nvSpPr>
          <p:cNvPr id="19" name="Управляющая кнопка: &quot;На главную&quot; 18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Управляющая кнопка: &quot;Пустой&quot; 19">
            <a:hlinkClick r:id="rId3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2" name="Управляющая кнопка: &quot;Пустой&quot; 21">
            <a:hlinkClick r:id="rId4" action="ppaction://hlinksldjump" highlightClick="1"/>
          </p:cNvPr>
          <p:cNvSpPr/>
          <p:nvPr/>
        </p:nvSpPr>
        <p:spPr bwMode="auto">
          <a:xfrm>
            <a:off x="7975890" y="108791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Изображение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b="5650"/>
          <a:stretch/>
        </p:blipFill>
        <p:spPr bwMode="auto">
          <a:xfrm>
            <a:off x="664771" y="1030517"/>
            <a:ext cx="6709835" cy="3976530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7975890" y="108791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Описание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Заголовок 6"/>
          <p:cNvSpPr txBox="1"/>
          <p:nvPr/>
        </p:nvSpPr>
        <p:spPr bwMode="auto">
          <a:xfrm>
            <a:off x="250961" y="238190"/>
            <a:ext cx="8334985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Технический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процесс</a:t>
            </a:r>
            <a:endParaRPr sz="3600"/>
          </a:p>
        </p:txBody>
      </p:sp>
      <p:sp>
        <p:nvSpPr>
          <p:cNvPr id="3" name="Управляющая кнопка: &quot;На главную&quot; 2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724117" y="814320"/>
            <a:ext cx="1937297" cy="114592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724116" y="2111175"/>
            <a:ext cx="1936617" cy="1202791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 bwMode="auto">
          <a:xfrm>
            <a:off x="120044" y="1456413"/>
            <a:ext cx="2309490" cy="296111"/>
            <a:chOff x="117704" y="1109107"/>
            <a:chExt cx="2606411" cy="668828"/>
          </a:xfrm>
        </p:grpSpPr>
        <p:sp>
          <p:nvSpPr>
            <p:cNvPr id="2" name="TextBox 1"/>
            <p:cNvSpPr txBox="1"/>
            <p:nvPr/>
          </p:nvSpPr>
          <p:spPr bwMode="auto">
            <a:xfrm>
              <a:off x="180245" y="1166522"/>
              <a:ext cx="204468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000" b="1"/>
                <a:t>Дополнительное АРМ</a:t>
              </a:r>
              <a:endParaRPr sz="1000" b="1"/>
            </a:p>
          </p:txBody>
        </p:sp>
        <p:sp>
          <p:nvSpPr>
            <p:cNvPr id="5" name="Полилиния: фигура 4"/>
            <p:cNvSpPr/>
            <p:nvPr/>
          </p:nvSpPr>
          <p:spPr bwMode="auto">
            <a:xfrm rot="5400000">
              <a:off x="1086496" y="140315"/>
              <a:ext cx="668828" cy="2606411"/>
            </a:xfrm>
            <a:custGeom>
              <a:avLst/>
              <a:gdLst>
                <a:gd name="connsiteX0" fmla="*/ 0 w 668828"/>
                <a:gd name="connsiteY0" fmla="*/ 2825928 h 2825928"/>
                <a:gd name="connsiteX1" fmla="*/ 0 w 668828"/>
                <a:gd name="connsiteY1" fmla="*/ 685523 h 2825928"/>
                <a:gd name="connsiteX2" fmla="*/ 2 w 668828"/>
                <a:gd name="connsiteY2" fmla="*/ 685523 h 2825928"/>
                <a:gd name="connsiteX3" fmla="*/ 334415 w 668828"/>
                <a:gd name="connsiteY3" fmla="*/ 0 h 2825928"/>
                <a:gd name="connsiteX4" fmla="*/ 668828 w 668828"/>
                <a:gd name="connsiteY4" fmla="*/ 685523 h 2825928"/>
                <a:gd name="connsiteX5" fmla="*/ 668826 w 668828"/>
                <a:gd name="connsiteY5" fmla="*/ 685523 h 2825928"/>
                <a:gd name="connsiteX6" fmla="*/ 668826 w 668828"/>
                <a:gd name="connsiteY6" fmla="*/ 2825928 h 282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28" h="2825928" extrusionOk="0">
                  <a:moveTo>
                    <a:pt x="0" y="2825928"/>
                  </a:moveTo>
                  <a:lnTo>
                    <a:pt x="0" y="685523"/>
                  </a:lnTo>
                  <a:lnTo>
                    <a:pt x="2" y="685523"/>
                  </a:lnTo>
                  <a:lnTo>
                    <a:pt x="334415" y="0"/>
                  </a:lnTo>
                  <a:lnTo>
                    <a:pt x="668828" y="685523"/>
                  </a:lnTo>
                  <a:lnTo>
                    <a:pt x="668826" y="685523"/>
                  </a:lnTo>
                  <a:lnTo>
                    <a:pt x="668826" y="2825928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14" name="Заголовок 6"/>
          <p:cNvSpPr txBox="1"/>
          <p:nvPr/>
        </p:nvSpPr>
        <p:spPr bwMode="auto">
          <a:xfrm>
            <a:off x="250961" y="238190"/>
            <a:ext cx="8334985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Дополнительное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оборудование</a:t>
            </a:r>
            <a:endParaRPr sz="3600"/>
          </a:p>
        </p:txBody>
      </p:sp>
      <p:grpSp>
        <p:nvGrpSpPr>
          <p:cNvPr id="16" name="Группа 15"/>
          <p:cNvGrpSpPr/>
          <p:nvPr/>
        </p:nvGrpSpPr>
        <p:grpSpPr bwMode="auto">
          <a:xfrm>
            <a:off x="120044" y="2571750"/>
            <a:ext cx="2309490" cy="296111"/>
            <a:chOff x="117704" y="1109107"/>
            <a:chExt cx="2606411" cy="668828"/>
          </a:xfrm>
        </p:grpSpPr>
        <p:sp>
          <p:nvSpPr>
            <p:cNvPr id="17" name="TextBox 16"/>
            <p:cNvSpPr txBox="1"/>
            <p:nvPr/>
          </p:nvSpPr>
          <p:spPr bwMode="auto">
            <a:xfrm>
              <a:off x="180245" y="1166521"/>
              <a:ext cx="2044680" cy="556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000" b="1"/>
                <a:t>Видеонаблюдение</a:t>
              </a:r>
              <a:endParaRPr sz="1000" b="1"/>
            </a:p>
          </p:txBody>
        </p:sp>
        <p:sp>
          <p:nvSpPr>
            <p:cNvPr id="21" name="Полилиния: фигура 20"/>
            <p:cNvSpPr/>
            <p:nvPr/>
          </p:nvSpPr>
          <p:spPr bwMode="auto">
            <a:xfrm rot="5400000">
              <a:off x="1086496" y="140315"/>
              <a:ext cx="668828" cy="2606411"/>
            </a:xfrm>
            <a:custGeom>
              <a:avLst/>
              <a:gdLst>
                <a:gd name="connsiteX0" fmla="*/ 0 w 668828"/>
                <a:gd name="connsiteY0" fmla="*/ 2825928 h 2825928"/>
                <a:gd name="connsiteX1" fmla="*/ 0 w 668828"/>
                <a:gd name="connsiteY1" fmla="*/ 685523 h 2825928"/>
                <a:gd name="connsiteX2" fmla="*/ 2 w 668828"/>
                <a:gd name="connsiteY2" fmla="*/ 685523 h 2825928"/>
                <a:gd name="connsiteX3" fmla="*/ 334415 w 668828"/>
                <a:gd name="connsiteY3" fmla="*/ 0 h 2825928"/>
                <a:gd name="connsiteX4" fmla="*/ 668828 w 668828"/>
                <a:gd name="connsiteY4" fmla="*/ 685523 h 2825928"/>
                <a:gd name="connsiteX5" fmla="*/ 668826 w 668828"/>
                <a:gd name="connsiteY5" fmla="*/ 685523 h 2825928"/>
                <a:gd name="connsiteX6" fmla="*/ 668826 w 668828"/>
                <a:gd name="connsiteY6" fmla="*/ 2825928 h 282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28" h="2825928" extrusionOk="0">
                  <a:moveTo>
                    <a:pt x="0" y="2825928"/>
                  </a:moveTo>
                  <a:lnTo>
                    <a:pt x="0" y="685523"/>
                  </a:lnTo>
                  <a:lnTo>
                    <a:pt x="2" y="685523"/>
                  </a:lnTo>
                  <a:lnTo>
                    <a:pt x="334415" y="0"/>
                  </a:lnTo>
                  <a:lnTo>
                    <a:pt x="668828" y="685523"/>
                  </a:lnTo>
                  <a:lnTo>
                    <a:pt x="668826" y="685523"/>
                  </a:lnTo>
                  <a:lnTo>
                    <a:pt x="668826" y="2825928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22" name="Группа 21"/>
          <p:cNvGrpSpPr/>
          <p:nvPr/>
        </p:nvGrpSpPr>
        <p:grpSpPr bwMode="auto">
          <a:xfrm>
            <a:off x="120045" y="3876497"/>
            <a:ext cx="2309490" cy="437099"/>
            <a:chOff x="117704" y="1109107"/>
            <a:chExt cx="2606411" cy="678452"/>
          </a:xfrm>
        </p:grpSpPr>
        <p:sp>
          <p:nvSpPr>
            <p:cNvPr id="23" name="TextBox 22"/>
            <p:cNvSpPr txBox="1"/>
            <p:nvPr/>
          </p:nvSpPr>
          <p:spPr bwMode="auto">
            <a:xfrm>
              <a:off x="180245" y="1166520"/>
              <a:ext cx="2044680" cy="621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000" b="1"/>
                <a:t>Система электронагрева теплоносителя</a:t>
              </a:r>
              <a:endParaRPr/>
            </a:p>
          </p:txBody>
        </p:sp>
        <p:sp>
          <p:nvSpPr>
            <p:cNvPr id="24" name="Полилиния: фигура 23"/>
            <p:cNvSpPr/>
            <p:nvPr/>
          </p:nvSpPr>
          <p:spPr bwMode="auto">
            <a:xfrm rot="5400000">
              <a:off x="1086496" y="140315"/>
              <a:ext cx="668828" cy="2606411"/>
            </a:xfrm>
            <a:custGeom>
              <a:avLst/>
              <a:gdLst>
                <a:gd name="connsiteX0" fmla="*/ 0 w 668828"/>
                <a:gd name="connsiteY0" fmla="*/ 2825928 h 2825928"/>
                <a:gd name="connsiteX1" fmla="*/ 0 w 668828"/>
                <a:gd name="connsiteY1" fmla="*/ 685523 h 2825928"/>
                <a:gd name="connsiteX2" fmla="*/ 2 w 668828"/>
                <a:gd name="connsiteY2" fmla="*/ 685523 h 2825928"/>
                <a:gd name="connsiteX3" fmla="*/ 334415 w 668828"/>
                <a:gd name="connsiteY3" fmla="*/ 0 h 2825928"/>
                <a:gd name="connsiteX4" fmla="*/ 668828 w 668828"/>
                <a:gd name="connsiteY4" fmla="*/ 685523 h 2825928"/>
                <a:gd name="connsiteX5" fmla="*/ 668826 w 668828"/>
                <a:gd name="connsiteY5" fmla="*/ 685523 h 2825928"/>
                <a:gd name="connsiteX6" fmla="*/ 668826 w 668828"/>
                <a:gd name="connsiteY6" fmla="*/ 2825928 h 282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28" h="2825928" extrusionOk="0">
                  <a:moveTo>
                    <a:pt x="0" y="2825928"/>
                  </a:moveTo>
                  <a:lnTo>
                    <a:pt x="0" y="685523"/>
                  </a:lnTo>
                  <a:lnTo>
                    <a:pt x="2" y="685523"/>
                  </a:lnTo>
                  <a:lnTo>
                    <a:pt x="334415" y="0"/>
                  </a:lnTo>
                  <a:lnTo>
                    <a:pt x="668828" y="685523"/>
                  </a:lnTo>
                  <a:lnTo>
                    <a:pt x="668826" y="685523"/>
                  </a:lnTo>
                  <a:lnTo>
                    <a:pt x="668826" y="2825928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5" name="TextBox 24"/>
          <p:cNvSpPr txBox="1"/>
          <p:nvPr/>
        </p:nvSpPr>
        <p:spPr bwMode="auto">
          <a:xfrm>
            <a:off x="4833909" y="819007"/>
            <a:ext cx="293174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>
                <a:solidFill>
                  <a:srgbClr val="333333"/>
                </a:solidFill>
                <a:latin typeface="Inter"/>
              </a:rPr>
              <a:t>Дополнительное АРМ оператора может быть размещено на значительном удалении от установки, например, в центральной диспетчерской предприятия. Такое решение позволяет дистанционно и в полном объёме осуществлять контроль и управление установкой PMB и передавать управление от одного оператора к другому.</a:t>
            </a:r>
            <a:endParaRPr lang="ru-RU" sz="900" b="1">
              <a:solidFill>
                <a:srgbClr val="333333"/>
              </a:solidFill>
              <a:latin typeface="Inter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4833908" y="2019336"/>
            <a:ext cx="293174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>
                <a:solidFill>
                  <a:srgbClr val="333333"/>
                </a:solidFill>
                <a:latin typeface="Inter"/>
              </a:rPr>
              <a:t>Установка системы видеонаблюдения подразумевает под собой не только непосредственный контроль за производственным процессом и персоналом. Видеонаблюдение в технологическом отсеке установки и в операторской необходимо для целей безопасности. Наличие этой системы в составе установки поможет при выявлении объективных причин аварий и других нештатных ситуаций.</a:t>
            </a:r>
            <a:endParaRPr lang="ru-RU" sz="900" b="1">
              <a:solidFill>
                <a:srgbClr val="333333"/>
              </a:solidFill>
              <a:latin typeface="Inter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4833909" y="3423303"/>
            <a:ext cx="29317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 b="0" i="0">
                <a:solidFill>
                  <a:srgbClr val="333333"/>
                </a:solidFill>
                <a:latin typeface="Inter"/>
              </a:rPr>
              <a:t>Обеспечивает автономность установки модификации битума и предназначена для нагрева масляного теплоносителя и подачи его по трубопроводам для подогрева технологического оборудования. Нагрев термального масла осуществляется в котле до заданной рабочей температуры. Горелка, установленная в котле, может быть монотопливной: дизельной, мазутной, газовой или многотопливной.</a:t>
            </a:r>
            <a:endParaRPr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724116" y="3522084"/>
            <a:ext cx="1990903" cy="1145927"/>
          </a:xfrm>
          <a:prstGeom prst="rect">
            <a:avLst/>
          </a:prstGeom>
        </p:spPr>
      </p:pic>
      <p:sp>
        <p:nvSpPr>
          <p:cNvPr id="29" name="Управляющая кнопка: &quot;На главную&quot; 28">
            <a:hlinkClick r:id="rId5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TextBox 2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31" name="Управляющая кнопка: &quot;Пустой&quot; 30">
            <a:hlinkClick r:id="" action="ppaction://hlinkshowjump?jump=nextslide" highlightClick="1"/>
          </p:cNvPr>
          <p:cNvSpPr/>
          <p:nvPr/>
        </p:nvSpPr>
        <p:spPr bwMode="auto">
          <a:xfrm>
            <a:off x="7975891" y="108347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Далее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2" name="Управляющая кнопка: &quot;Пустой&quot; 31">
            <a:hlinkClick r:id="rId6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533739" y="1261500"/>
            <a:ext cx="2385854" cy="141253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4918696" y="3143336"/>
            <a:ext cx="285730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>
                <a:latin typeface="Inter"/>
              </a:rPr>
              <a:t>На установке модификации битума ErichHahn предусмотрена линия подачи жидких добавок непосредственно в ёмкость смешивания. Ёмкость для хранения жидкой присадки ПАВ расположена за пределами технологического отсека установки и не занимает много места. Для поддержания заданной температуры ПАВ и предотвращения замерзания предусмотрен чехол с электрообогревом. Уровень жидкости в ёмкости отслеживается тензодатчиком. С тензодатчика сигнал поступает в систему АСУ ТП.</a:t>
            </a:r>
            <a:endParaRPr lang="ru-RU" sz="900" b="1">
              <a:latin typeface="Inter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543540" y="3175731"/>
            <a:ext cx="2375156" cy="1412538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 bwMode="auto">
          <a:xfrm>
            <a:off x="119829" y="3685661"/>
            <a:ext cx="2309490" cy="619226"/>
            <a:chOff x="117704" y="1109107"/>
            <a:chExt cx="2606411" cy="961145"/>
          </a:xfrm>
        </p:grpSpPr>
        <p:sp>
          <p:nvSpPr>
            <p:cNvPr id="12" name="TextBox 11"/>
            <p:cNvSpPr txBox="1"/>
            <p:nvPr/>
          </p:nvSpPr>
          <p:spPr bwMode="auto">
            <a:xfrm>
              <a:off x="180245" y="1166521"/>
              <a:ext cx="2044680" cy="9037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000" b="1"/>
                <a:t>Блок для жидкой присадки ПАВ </a:t>
              </a:r>
              <a:endParaRPr/>
            </a:p>
          </p:txBody>
        </p:sp>
        <p:sp>
          <p:nvSpPr>
            <p:cNvPr id="15" name="Полилиния: фигура 14"/>
            <p:cNvSpPr/>
            <p:nvPr/>
          </p:nvSpPr>
          <p:spPr bwMode="auto">
            <a:xfrm rot="5400000">
              <a:off x="1086496" y="140315"/>
              <a:ext cx="668828" cy="2606411"/>
            </a:xfrm>
            <a:custGeom>
              <a:avLst/>
              <a:gdLst>
                <a:gd name="connsiteX0" fmla="*/ 0 w 668828"/>
                <a:gd name="connsiteY0" fmla="*/ 2825928 h 2825928"/>
                <a:gd name="connsiteX1" fmla="*/ 0 w 668828"/>
                <a:gd name="connsiteY1" fmla="*/ 685523 h 2825928"/>
                <a:gd name="connsiteX2" fmla="*/ 2 w 668828"/>
                <a:gd name="connsiteY2" fmla="*/ 685523 h 2825928"/>
                <a:gd name="connsiteX3" fmla="*/ 334415 w 668828"/>
                <a:gd name="connsiteY3" fmla="*/ 0 h 2825928"/>
                <a:gd name="connsiteX4" fmla="*/ 668828 w 668828"/>
                <a:gd name="connsiteY4" fmla="*/ 685523 h 2825928"/>
                <a:gd name="connsiteX5" fmla="*/ 668826 w 668828"/>
                <a:gd name="connsiteY5" fmla="*/ 685523 h 2825928"/>
                <a:gd name="connsiteX6" fmla="*/ 668826 w 668828"/>
                <a:gd name="connsiteY6" fmla="*/ 2825928 h 282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28" h="2825928" extrusionOk="0">
                  <a:moveTo>
                    <a:pt x="0" y="2825928"/>
                  </a:moveTo>
                  <a:lnTo>
                    <a:pt x="0" y="685523"/>
                  </a:lnTo>
                  <a:lnTo>
                    <a:pt x="2" y="685523"/>
                  </a:lnTo>
                  <a:lnTo>
                    <a:pt x="334415" y="0"/>
                  </a:lnTo>
                  <a:lnTo>
                    <a:pt x="668828" y="685523"/>
                  </a:lnTo>
                  <a:lnTo>
                    <a:pt x="668826" y="685523"/>
                  </a:lnTo>
                  <a:lnTo>
                    <a:pt x="668826" y="2825928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grpSp>
        <p:nvGrpSpPr>
          <p:cNvPr id="16" name="Группа 15"/>
          <p:cNvGrpSpPr/>
          <p:nvPr/>
        </p:nvGrpSpPr>
        <p:grpSpPr bwMode="auto">
          <a:xfrm>
            <a:off x="119829" y="1650657"/>
            <a:ext cx="2309490" cy="437099"/>
            <a:chOff x="117704" y="1109107"/>
            <a:chExt cx="2606411" cy="678452"/>
          </a:xfrm>
        </p:grpSpPr>
        <p:sp>
          <p:nvSpPr>
            <p:cNvPr id="18" name="TextBox 17"/>
            <p:cNvSpPr txBox="1"/>
            <p:nvPr/>
          </p:nvSpPr>
          <p:spPr bwMode="auto">
            <a:xfrm>
              <a:off x="180245" y="1166520"/>
              <a:ext cx="2044680" cy="621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000" b="1"/>
                <a:t>Дополнительный блок подачи полимера </a:t>
              </a:r>
              <a:endParaRPr/>
            </a:p>
          </p:txBody>
        </p:sp>
        <p:sp>
          <p:nvSpPr>
            <p:cNvPr id="20" name="Полилиния: фигура 19"/>
            <p:cNvSpPr/>
            <p:nvPr/>
          </p:nvSpPr>
          <p:spPr bwMode="auto">
            <a:xfrm rot="5400000">
              <a:off x="1086496" y="140315"/>
              <a:ext cx="668828" cy="2606411"/>
            </a:xfrm>
            <a:custGeom>
              <a:avLst/>
              <a:gdLst>
                <a:gd name="connsiteX0" fmla="*/ 0 w 668828"/>
                <a:gd name="connsiteY0" fmla="*/ 2825928 h 2825928"/>
                <a:gd name="connsiteX1" fmla="*/ 0 w 668828"/>
                <a:gd name="connsiteY1" fmla="*/ 685523 h 2825928"/>
                <a:gd name="connsiteX2" fmla="*/ 2 w 668828"/>
                <a:gd name="connsiteY2" fmla="*/ 685523 h 2825928"/>
                <a:gd name="connsiteX3" fmla="*/ 334415 w 668828"/>
                <a:gd name="connsiteY3" fmla="*/ 0 h 2825928"/>
                <a:gd name="connsiteX4" fmla="*/ 668828 w 668828"/>
                <a:gd name="connsiteY4" fmla="*/ 685523 h 2825928"/>
                <a:gd name="connsiteX5" fmla="*/ 668826 w 668828"/>
                <a:gd name="connsiteY5" fmla="*/ 685523 h 2825928"/>
                <a:gd name="connsiteX6" fmla="*/ 668826 w 668828"/>
                <a:gd name="connsiteY6" fmla="*/ 2825928 h 2825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68828" h="2825928" extrusionOk="0">
                  <a:moveTo>
                    <a:pt x="0" y="2825928"/>
                  </a:moveTo>
                  <a:lnTo>
                    <a:pt x="0" y="685523"/>
                  </a:lnTo>
                  <a:lnTo>
                    <a:pt x="2" y="685523"/>
                  </a:lnTo>
                  <a:lnTo>
                    <a:pt x="334415" y="0"/>
                  </a:lnTo>
                  <a:lnTo>
                    <a:pt x="668828" y="685523"/>
                  </a:lnTo>
                  <a:lnTo>
                    <a:pt x="668826" y="685523"/>
                  </a:lnTo>
                  <a:lnTo>
                    <a:pt x="668826" y="2825928"/>
                  </a:lnTo>
                  <a:close/>
                </a:path>
              </a:pathLst>
            </a:custGeom>
            <a:noFill/>
            <a:ln w="12700">
              <a:gradFill>
                <a:gsLst>
                  <a:gs pos="0">
                    <a:srgbClr val="00B0F0"/>
                  </a:gs>
                  <a:gs pos="100000">
                    <a:srgbClr val="0070C0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21" name="TextBox 20"/>
          <p:cNvSpPr txBox="1"/>
          <p:nvPr/>
        </p:nvSpPr>
        <p:spPr bwMode="auto">
          <a:xfrm>
            <a:off x="4914243" y="1229105"/>
            <a:ext cx="285730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900">
                <a:latin typeface="Inter"/>
              </a:rPr>
              <a:t>Дополнительный блок подачи полимера предназначен для автоматизации подачи компонента в расходный бункер. Он позволяет разгрузить оператора установки, которому не нужно вести постоянное наблюдение за уровнем полимера в расходном бункере и своевременно пополнять запас. На дне бункера установлен шнековый транспортер, который регулирует количество подаваемого полимера посредством скорости вращения шнека. Бункер оснащен предохранительной решеткой.</a:t>
            </a:r>
            <a:endParaRPr/>
          </a:p>
        </p:txBody>
      </p:sp>
      <p:sp>
        <p:nvSpPr>
          <p:cNvPr id="22" name="Заголовок 6"/>
          <p:cNvSpPr txBox="1"/>
          <p:nvPr/>
        </p:nvSpPr>
        <p:spPr bwMode="auto">
          <a:xfrm>
            <a:off x="250961" y="238190"/>
            <a:ext cx="8334985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Дополнительное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оборудование</a:t>
            </a:r>
            <a:endParaRPr sz="3600"/>
          </a:p>
        </p:txBody>
      </p:sp>
      <p:sp>
        <p:nvSpPr>
          <p:cNvPr id="23" name="Управляющая кнопка: &quot;На главную&quot; 22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TextBox 2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5" name="Управляющая кнопка: &quot;Пустой&quot; 24">
            <a:hlinkClick r:id="" action="ppaction://hlinkshowjump?jump=previousslide" highlightClick="1"/>
          </p:cNvPr>
          <p:cNvSpPr/>
          <p:nvPr/>
        </p:nvSpPr>
        <p:spPr bwMode="auto">
          <a:xfrm>
            <a:off x="7975891" y="109290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6" name="Управляющая кнопка: &quot;Пустой&quot; 25">
            <a:hlinkClick r:id="rId5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модификации 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Текст 7"/>
          <p:cNvSpPr>
            <a:spLocks noGrp="1"/>
          </p:cNvSpPr>
          <p:nvPr>
            <p:ph type="body" idx="1"/>
          </p:nvPr>
        </p:nvSpPr>
        <p:spPr bwMode="auto">
          <a:xfrm>
            <a:off x="3380722" y="1893708"/>
            <a:ext cx="3518273" cy="2955903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Автоматическая установка разгрузки ж/д цистерн | ARU 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 spc="-50"/>
              <a:t>Автоматический пункт загрузки автотранспорта | ATL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Автоматический пункт загрузки/разгрузки автотранспорта | ATLU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Автоматический пункт разгрузки автотранспорта | ATU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Устройство верхней загрузки </a:t>
            </a:r>
            <a:r>
              <a:rPr lang="en-US" sz="1300"/>
              <a:t>| TLA</a:t>
            </a:r>
            <a:endParaRPr lang="ru-RU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Мобильная платформа загрузки автотранспорта</a:t>
            </a:r>
            <a:r>
              <a:rPr lang="en-US" sz="1300"/>
              <a:t> | MTL</a:t>
            </a:r>
            <a:endParaRPr lang="ru-RU" sz="1300"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Автоматический мобильный пункт загрузки/разгрузки автотранспорта </a:t>
            </a:r>
            <a:r>
              <a:rPr lang="en-US" sz="1300"/>
              <a:t>| MTLU</a:t>
            </a:r>
            <a:endParaRPr lang="ru-RU" sz="1300"/>
          </a:p>
        </p:txBody>
      </p:sp>
      <p:sp>
        <p:nvSpPr>
          <p:cNvPr id="20" name="Управляющая кнопка: &quot;Пустой&quot; 19">
            <a:hlinkClick r:id="rId2" action="ppaction://hlinksldjump" highlightClick="1"/>
          </p:cNvPr>
          <p:cNvSpPr/>
          <p:nvPr/>
        </p:nvSpPr>
        <p:spPr bwMode="auto">
          <a:xfrm>
            <a:off x="3433459" y="2067642"/>
            <a:ext cx="3518273" cy="37813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Управляющая кнопка: &quot;Пустой&quot; 21">
            <a:hlinkClick r:id="rId3" action="ppaction://hlinksldjump" highlightClick="1"/>
          </p:cNvPr>
          <p:cNvSpPr/>
          <p:nvPr/>
        </p:nvSpPr>
        <p:spPr bwMode="auto">
          <a:xfrm>
            <a:off x="3432893" y="2444513"/>
            <a:ext cx="3806680" cy="41734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Управляющая кнопка: &quot;Пустой&quot; 23">
            <a:hlinkClick r:id="rId4" action="ppaction://hlinksldjump" highlightClick="1"/>
          </p:cNvPr>
          <p:cNvSpPr/>
          <p:nvPr/>
        </p:nvSpPr>
        <p:spPr bwMode="auto">
          <a:xfrm>
            <a:off x="3444483" y="2888140"/>
            <a:ext cx="3518273" cy="41734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Управляющая кнопка: &quot;Пустой&quot; 25">
            <a:hlinkClick r:id="rId5" action="ppaction://hlinksldjump" highlightClick="1"/>
          </p:cNvPr>
          <p:cNvSpPr/>
          <p:nvPr/>
        </p:nvSpPr>
        <p:spPr bwMode="auto">
          <a:xfrm>
            <a:off x="3432893" y="3305486"/>
            <a:ext cx="3518272" cy="41734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Установки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разгрузки и загрузки битума</a:t>
            </a:r>
            <a:endParaRPr sz="4400"/>
          </a:p>
        </p:txBody>
      </p:sp>
      <p:sp>
        <p:nvSpPr>
          <p:cNvPr id="15" name="TextBox 14"/>
          <p:cNvSpPr txBox="1"/>
          <p:nvPr/>
        </p:nvSpPr>
        <p:spPr bwMode="auto">
          <a:xfrm>
            <a:off x="601181" y="2167515"/>
            <a:ext cx="2044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/>
              <a:t>Для перехода </a:t>
            </a:r>
            <a:br>
              <a:rPr lang="ru-RU" sz="1000" b="1"/>
            </a:br>
            <a:r>
              <a:rPr lang="ru-RU" sz="1000" b="1"/>
              <a:t>на нужное оборудование кликни на название в списке</a:t>
            </a:r>
            <a:endParaRPr sz="1000" b="1"/>
          </a:p>
        </p:txBody>
      </p:sp>
      <p:sp>
        <p:nvSpPr>
          <p:cNvPr id="17" name="Полилиния: фигура 16"/>
          <p:cNvSpPr/>
          <p:nvPr/>
        </p:nvSpPr>
        <p:spPr bwMode="auto">
          <a:xfrm rot="5400000">
            <a:off x="1507431" y="1141308"/>
            <a:ext cx="668828" cy="2606411"/>
          </a:xfrm>
          <a:custGeom>
            <a:avLst/>
            <a:gdLst>
              <a:gd name="connsiteX0" fmla="*/ 0 w 668828"/>
              <a:gd name="connsiteY0" fmla="*/ 2825928 h 2825928"/>
              <a:gd name="connsiteX1" fmla="*/ 0 w 668828"/>
              <a:gd name="connsiteY1" fmla="*/ 685523 h 2825928"/>
              <a:gd name="connsiteX2" fmla="*/ 2 w 668828"/>
              <a:gd name="connsiteY2" fmla="*/ 685523 h 2825928"/>
              <a:gd name="connsiteX3" fmla="*/ 334415 w 668828"/>
              <a:gd name="connsiteY3" fmla="*/ 0 h 2825928"/>
              <a:gd name="connsiteX4" fmla="*/ 668828 w 668828"/>
              <a:gd name="connsiteY4" fmla="*/ 685523 h 2825928"/>
              <a:gd name="connsiteX5" fmla="*/ 668826 w 668828"/>
              <a:gd name="connsiteY5" fmla="*/ 685523 h 2825928"/>
              <a:gd name="connsiteX6" fmla="*/ 668826 w 668828"/>
              <a:gd name="connsiteY6" fmla="*/ 2825928 h 282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828" h="2825928" extrusionOk="0">
                <a:moveTo>
                  <a:pt x="0" y="2825928"/>
                </a:moveTo>
                <a:lnTo>
                  <a:pt x="0" y="685523"/>
                </a:lnTo>
                <a:lnTo>
                  <a:pt x="2" y="685523"/>
                </a:lnTo>
                <a:lnTo>
                  <a:pt x="334415" y="0"/>
                </a:lnTo>
                <a:lnTo>
                  <a:pt x="668828" y="685523"/>
                </a:lnTo>
                <a:lnTo>
                  <a:pt x="668826" y="685523"/>
                </a:lnTo>
                <a:lnTo>
                  <a:pt x="668826" y="2825928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8" name="Управляющая кнопка: &quot;На главную&quot; 17">
            <a:hlinkClick r:id="rId6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TextBox 2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31" name="Управляющая кнопка: &quot;Пустой&quot; 30">
            <a:hlinkClick r:id="rId7" action="ppaction://hlinksldjump" highlightClick="1"/>
          </p:cNvPr>
          <p:cNvSpPr/>
          <p:nvPr/>
        </p:nvSpPr>
        <p:spPr bwMode="auto">
          <a:xfrm>
            <a:off x="7975891" y="76880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2" name="Управляющая кнопка: &quot;Пустой&quot; 31">
            <a:hlinkClick r:id="rId8" action="ppaction://hlinksldjump" highlightClick="1"/>
          </p:cNvPr>
          <p:cNvSpPr/>
          <p:nvPr/>
        </p:nvSpPr>
        <p:spPr bwMode="auto">
          <a:xfrm>
            <a:off x="7975892" y="115739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9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10" action="ppaction://hlinksldjump" highlightClick="1"/>
          </p:cNvPr>
          <p:cNvSpPr/>
          <p:nvPr/>
        </p:nvSpPr>
        <p:spPr bwMode="auto">
          <a:xfrm>
            <a:off x="3517392" y="3645408"/>
            <a:ext cx="2804160" cy="29260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11" action="ppaction://hlinksldjump" highlightClick="1"/>
          </p:cNvPr>
          <p:cNvSpPr/>
          <p:nvPr/>
        </p:nvSpPr>
        <p:spPr bwMode="auto">
          <a:xfrm>
            <a:off x="3444483" y="3941293"/>
            <a:ext cx="2931933" cy="41734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12" action="ppaction://hlinksldjump" highlightClick="1"/>
          </p:cNvPr>
          <p:cNvSpPr/>
          <p:nvPr/>
        </p:nvSpPr>
        <p:spPr bwMode="auto">
          <a:xfrm>
            <a:off x="3517392" y="4358640"/>
            <a:ext cx="3297936" cy="40233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6"/>
          <p:cNvSpPr txBox="1"/>
          <p:nvPr/>
        </p:nvSpPr>
        <p:spPr bwMode="auto">
          <a:xfrm>
            <a:off x="250961" y="238190"/>
            <a:ext cx="7286115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Автоматическая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установка разгрузки ж/д цистерн | ARU </a:t>
            </a:r>
            <a:endParaRPr sz="3600"/>
          </a:p>
        </p:txBody>
      </p:sp>
      <p:sp>
        <p:nvSpPr>
          <p:cNvPr id="4" name="Управляющая кнопка: &quot;На главную&quot; 3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3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grpSp>
        <p:nvGrpSpPr>
          <p:cNvPr id="20" name="Группа 19"/>
          <p:cNvGrpSpPr/>
          <p:nvPr/>
        </p:nvGrpSpPr>
        <p:grpSpPr bwMode="auto">
          <a:xfrm>
            <a:off x="250961" y="1746113"/>
            <a:ext cx="2575668" cy="1119190"/>
            <a:chOff x="390153" y="1846159"/>
            <a:chExt cx="2575668" cy="1119190"/>
          </a:xfrm>
        </p:grpSpPr>
        <p:grpSp>
          <p:nvGrpSpPr>
            <p:cNvPr id="21" name="Группа 20"/>
            <p:cNvGrpSpPr/>
            <p:nvPr/>
          </p:nvGrpSpPr>
          <p:grpSpPr bwMode="auto">
            <a:xfrm>
              <a:off x="390153" y="1846159"/>
              <a:ext cx="2504320" cy="430887"/>
              <a:chOff x="467628" y="1878193"/>
              <a:chExt cx="2504320" cy="430887"/>
            </a:xfrm>
          </p:grpSpPr>
          <p:sp>
            <p:nvSpPr>
              <p:cNvPr id="30" name="TextBox 29"/>
              <p:cNvSpPr txBox="1"/>
              <p:nvPr/>
            </p:nvSpPr>
            <p:spPr bwMode="auto">
              <a:xfrm>
                <a:off x="467628" y="1934536"/>
                <a:ext cx="1547856" cy="356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  <a:defRPr/>
                </a:pPr>
                <a:r>
                  <a:rPr lang="en-US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7-24</a:t>
                </a:r>
                <a:r>
                  <a:rPr lang="ru-RU" sz="16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часа</a:t>
                </a:r>
                <a:endPara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 bwMode="auto">
              <a:xfrm>
                <a:off x="1669899" y="1878193"/>
                <a:ext cx="1302049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Время разгрузки цистерны</a:t>
                </a:r>
                <a:endParaRPr/>
              </a:p>
            </p:txBody>
          </p:sp>
        </p:grpSp>
        <p:grpSp>
          <p:nvGrpSpPr>
            <p:cNvPr id="23" name="Группа 22"/>
            <p:cNvGrpSpPr/>
            <p:nvPr/>
          </p:nvGrpSpPr>
          <p:grpSpPr bwMode="auto">
            <a:xfrm>
              <a:off x="446800" y="2529202"/>
              <a:ext cx="2519021" cy="436146"/>
              <a:chOff x="5422423" y="1650684"/>
              <a:chExt cx="2519021" cy="436146"/>
            </a:xfrm>
          </p:grpSpPr>
          <p:sp>
            <p:nvSpPr>
              <p:cNvPr id="26" name="TextBox 25"/>
              <p:cNvSpPr txBox="1"/>
              <p:nvPr/>
            </p:nvSpPr>
            <p:spPr bwMode="auto">
              <a:xfrm>
                <a:off x="5422423" y="1730579"/>
                <a:ext cx="2292361" cy="356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  <a:defRPr/>
                </a:pPr>
                <a:r>
                  <a:rPr lang="ru-RU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350</a:t>
                </a:r>
                <a:r>
                  <a:rPr lang="ru-RU" sz="18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кВт</a:t>
                </a:r>
                <a:endParaRPr/>
              </a:p>
            </p:txBody>
          </p:sp>
          <p:sp>
            <p:nvSpPr>
              <p:cNvPr id="27" name="TextBox 26"/>
              <p:cNvSpPr txBox="1"/>
              <p:nvPr/>
            </p:nvSpPr>
            <p:spPr bwMode="auto">
              <a:xfrm>
                <a:off x="6568602" y="1650684"/>
                <a:ext cx="137284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Мощность по теплопередаче</a:t>
                </a:r>
                <a:endParaRPr/>
              </a:p>
            </p:txBody>
          </p:sp>
        </p:grpSp>
      </p:grpSp>
      <p:sp>
        <p:nvSpPr>
          <p:cNvPr id="32" name="TextBox 31"/>
          <p:cNvSpPr txBox="1"/>
          <p:nvPr/>
        </p:nvSpPr>
        <p:spPr bwMode="auto">
          <a:xfrm>
            <a:off x="307608" y="3145672"/>
            <a:ext cx="229236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rgbClr val="333333"/>
                </a:solidFill>
              </a:rPr>
              <a:t>ErichHahn ARU предназначена для ускоренного автоматизированного разогрева и слива вязких и застывающих грузов из вагонов-цистерн установленных на железнодорожных сливных эстакадах.</a:t>
            </a:r>
            <a:endParaRPr/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4"/>
          <a:srcRect l="24550" t="4631" r="23333" b="3268"/>
          <a:stretch/>
        </p:blipFill>
        <p:spPr bwMode="auto">
          <a:xfrm>
            <a:off x="3728678" y="1325605"/>
            <a:ext cx="2880551" cy="3817895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 bwMode="auto">
          <a:xfrm>
            <a:off x="6609228" y="2655526"/>
            <a:ext cx="1013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Внешний </a:t>
            </a:r>
            <a:endParaRPr/>
          </a:p>
          <a:p>
            <a:pPr>
              <a:defRPr/>
            </a:pPr>
            <a:r>
              <a:rPr lang="ru-RU" sz="900"/>
              <a:t>теплообменник</a:t>
            </a:r>
            <a:endParaRPr/>
          </a:p>
        </p:txBody>
      </p:sp>
      <p:cxnSp>
        <p:nvCxnSpPr>
          <p:cNvPr id="37" name="Соединитель: уступ 36"/>
          <p:cNvCxnSpPr>
            <a:cxnSpLocks/>
          </p:cNvCxnSpPr>
          <p:nvPr/>
        </p:nvCxnSpPr>
        <p:spPr bwMode="auto">
          <a:xfrm rot="10800000" flipV="1">
            <a:off x="6208433" y="2794563"/>
            <a:ext cx="466465" cy="65481"/>
          </a:xfrm>
          <a:prstGeom prst="bentConnector3">
            <a:avLst>
              <a:gd name="adj1" fmla="val 50000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 bwMode="auto">
          <a:xfrm>
            <a:off x="6408831" y="3591478"/>
            <a:ext cx="11769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Система </a:t>
            </a:r>
            <a:endParaRPr/>
          </a:p>
          <a:p>
            <a:pPr>
              <a:defRPr/>
            </a:pPr>
            <a:r>
              <a:rPr lang="ru-RU" sz="900"/>
              <a:t>продуктопроводов</a:t>
            </a:r>
            <a:endParaRPr/>
          </a:p>
        </p:txBody>
      </p:sp>
      <p:cxnSp>
        <p:nvCxnSpPr>
          <p:cNvPr id="41" name="Соединитель: уступ 40"/>
          <p:cNvCxnSpPr>
            <a:cxnSpLocks/>
          </p:cNvCxnSpPr>
          <p:nvPr/>
        </p:nvCxnSpPr>
        <p:spPr bwMode="auto">
          <a:xfrm rot="10800000">
            <a:off x="5398994" y="3063788"/>
            <a:ext cx="1075508" cy="666726"/>
          </a:xfrm>
          <a:prstGeom prst="bentConnector3">
            <a:avLst>
              <a:gd name="adj1" fmla="val 61878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 bwMode="auto">
          <a:xfrm>
            <a:off x="6208433" y="4059667"/>
            <a:ext cx="970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Устройство </a:t>
            </a:r>
            <a:endParaRPr/>
          </a:p>
          <a:p>
            <a:pPr>
              <a:defRPr/>
            </a:pPr>
            <a:r>
              <a:rPr lang="ru-RU" sz="900"/>
              <a:t>нижнего слива</a:t>
            </a:r>
            <a:endParaRPr/>
          </a:p>
        </p:txBody>
      </p:sp>
      <p:cxnSp>
        <p:nvCxnSpPr>
          <p:cNvPr id="45" name="Соединитель: уступ 44"/>
          <p:cNvCxnSpPr>
            <a:cxnSpLocks/>
          </p:cNvCxnSpPr>
          <p:nvPr/>
        </p:nvCxnSpPr>
        <p:spPr bwMode="auto">
          <a:xfrm rot="10800000">
            <a:off x="5456744" y="3969359"/>
            <a:ext cx="825519" cy="229344"/>
          </a:xfrm>
          <a:prstGeom prst="bentConnector3">
            <a:avLst>
              <a:gd name="adj1" fmla="val 50000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 bwMode="auto">
          <a:xfrm>
            <a:off x="5825814" y="4428999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Пост </a:t>
            </a:r>
            <a:endParaRPr/>
          </a:p>
          <a:p>
            <a:pPr>
              <a:defRPr/>
            </a:pPr>
            <a:r>
              <a:rPr lang="ru-RU" sz="900"/>
              <a:t>управления</a:t>
            </a:r>
            <a:endParaRPr/>
          </a:p>
        </p:txBody>
      </p:sp>
      <p:cxnSp>
        <p:nvCxnSpPr>
          <p:cNvPr id="47" name="Соединитель: уступ 46"/>
          <p:cNvCxnSpPr>
            <a:cxnSpLocks/>
          </p:cNvCxnSpPr>
          <p:nvPr/>
        </p:nvCxnSpPr>
        <p:spPr bwMode="auto">
          <a:xfrm rot="10800000">
            <a:off x="4884839" y="4006145"/>
            <a:ext cx="984665" cy="549686"/>
          </a:xfrm>
          <a:prstGeom prst="bentConnector3">
            <a:avLst>
              <a:gd name="adj1" fmla="val 89582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 bwMode="auto">
          <a:xfrm>
            <a:off x="5052400" y="4720644"/>
            <a:ext cx="1192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Фильтр для вязких</a:t>
            </a:r>
            <a:endParaRPr/>
          </a:p>
          <a:p>
            <a:pPr>
              <a:defRPr/>
            </a:pPr>
            <a:r>
              <a:rPr lang="ru-RU" sz="900"/>
              <a:t>жидкостей</a:t>
            </a:r>
            <a:endParaRPr/>
          </a:p>
        </p:txBody>
      </p:sp>
      <p:cxnSp>
        <p:nvCxnSpPr>
          <p:cNvPr id="49" name="Соединитель: уступ 48"/>
          <p:cNvCxnSpPr>
            <a:cxnSpLocks/>
          </p:cNvCxnSpPr>
          <p:nvPr/>
        </p:nvCxnSpPr>
        <p:spPr bwMode="auto">
          <a:xfrm rot="10800000">
            <a:off x="4572000" y="4720644"/>
            <a:ext cx="546072" cy="139036"/>
          </a:xfrm>
          <a:prstGeom prst="bentConnector3">
            <a:avLst>
              <a:gd name="adj1" fmla="val 50000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 bwMode="auto">
          <a:xfrm>
            <a:off x="2910009" y="4850985"/>
            <a:ext cx="9605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Опорная рама</a:t>
            </a:r>
            <a:endParaRPr/>
          </a:p>
        </p:txBody>
      </p:sp>
      <p:cxnSp>
        <p:nvCxnSpPr>
          <p:cNvPr id="62" name="Соединитель: уступ 61"/>
          <p:cNvCxnSpPr>
            <a:cxnSpLocks/>
          </p:cNvCxnSpPr>
          <p:nvPr/>
        </p:nvCxnSpPr>
        <p:spPr bwMode="auto">
          <a:xfrm flipV="1">
            <a:off x="3786306" y="4974559"/>
            <a:ext cx="389798" cy="8437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 bwMode="auto">
          <a:xfrm>
            <a:off x="2665499" y="4655614"/>
            <a:ext cx="101662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Теплоизоляция</a:t>
            </a:r>
            <a:endParaRPr/>
          </a:p>
        </p:txBody>
      </p:sp>
      <p:cxnSp>
        <p:nvCxnSpPr>
          <p:cNvPr id="67" name="Соединитель: уступ 66"/>
          <p:cNvCxnSpPr>
            <a:cxnSpLocks/>
          </p:cNvCxnSpPr>
          <p:nvPr/>
        </p:nvCxnSpPr>
        <p:spPr bwMode="auto">
          <a:xfrm flipV="1">
            <a:off x="3595471" y="4613665"/>
            <a:ext cx="629750" cy="184666"/>
          </a:xfrm>
          <a:prstGeom prst="bentConnector3">
            <a:avLst>
              <a:gd name="adj1" fmla="val 21436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 bwMode="auto">
          <a:xfrm>
            <a:off x="2292631" y="4325000"/>
            <a:ext cx="12715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Насосная установка</a:t>
            </a:r>
            <a:endParaRPr/>
          </a:p>
        </p:txBody>
      </p:sp>
      <p:cxnSp>
        <p:nvCxnSpPr>
          <p:cNvPr id="69" name="Соединитель: уступ 68"/>
          <p:cNvCxnSpPr>
            <a:cxnSpLocks/>
          </p:cNvCxnSpPr>
          <p:nvPr/>
        </p:nvCxnSpPr>
        <p:spPr bwMode="auto">
          <a:xfrm>
            <a:off x="3472679" y="4460243"/>
            <a:ext cx="383542" cy="1484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 bwMode="auto">
          <a:xfrm>
            <a:off x="3085199" y="3234552"/>
            <a:ext cx="97334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Запорно-</a:t>
            </a:r>
            <a:endParaRPr/>
          </a:p>
          <a:p>
            <a:pPr>
              <a:defRPr/>
            </a:pPr>
            <a:r>
              <a:rPr lang="ru-RU" sz="900"/>
              <a:t>регулирующая</a:t>
            </a:r>
            <a:endParaRPr/>
          </a:p>
          <a:p>
            <a:pPr>
              <a:defRPr/>
            </a:pPr>
            <a:r>
              <a:rPr lang="ru-RU" sz="900"/>
              <a:t>арматура</a:t>
            </a:r>
            <a:endParaRPr/>
          </a:p>
        </p:txBody>
      </p:sp>
      <p:cxnSp>
        <p:nvCxnSpPr>
          <p:cNvPr id="71" name="Соединитель: уступ 70"/>
          <p:cNvCxnSpPr>
            <a:cxnSpLocks/>
          </p:cNvCxnSpPr>
          <p:nvPr/>
        </p:nvCxnSpPr>
        <p:spPr bwMode="auto">
          <a:xfrm>
            <a:off x="3613534" y="4084031"/>
            <a:ext cx="413002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 bwMode="auto">
          <a:xfrm>
            <a:off x="2557390" y="3818408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Блок</a:t>
            </a:r>
            <a:endParaRPr/>
          </a:p>
          <a:p>
            <a:pPr>
              <a:defRPr/>
            </a:pPr>
            <a:r>
              <a:rPr lang="ru-RU" sz="900"/>
              <a:t>теплообменников</a:t>
            </a:r>
            <a:endParaRPr/>
          </a:p>
        </p:txBody>
      </p:sp>
      <p:cxnSp>
        <p:nvCxnSpPr>
          <p:cNvPr id="73" name="Соединитель: уступ 72"/>
          <p:cNvCxnSpPr>
            <a:cxnSpLocks/>
          </p:cNvCxnSpPr>
          <p:nvPr/>
        </p:nvCxnSpPr>
        <p:spPr bwMode="auto">
          <a:xfrm>
            <a:off x="3981205" y="3513938"/>
            <a:ext cx="422860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 bwMode="auto">
          <a:xfrm>
            <a:off x="2814448" y="2717982"/>
            <a:ext cx="15247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Система маслопроводов</a:t>
            </a:r>
            <a:endParaRPr/>
          </a:p>
          <a:p>
            <a:pPr>
              <a:defRPr/>
            </a:pPr>
            <a:r>
              <a:rPr lang="ru-RU" sz="900"/>
              <a:t>для обогрева</a:t>
            </a:r>
            <a:endParaRPr/>
          </a:p>
        </p:txBody>
      </p:sp>
      <p:cxnSp>
        <p:nvCxnSpPr>
          <p:cNvPr id="75" name="Соединитель: уступ 74"/>
          <p:cNvCxnSpPr>
            <a:cxnSpLocks/>
          </p:cNvCxnSpPr>
          <p:nvPr/>
        </p:nvCxnSpPr>
        <p:spPr bwMode="auto">
          <a:xfrm>
            <a:off x="4225222" y="2899267"/>
            <a:ext cx="377505" cy="6406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 bwMode="auto">
          <a:xfrm>
            <a:off x="3298555" y="2013401"/>
            <a:ext cx="13821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Металлорукава </a:t>
            </a:r>
            <a:r>
              <a:rPr lang="en-US" sz="900"/>
              <a:t>DN 50</a:t>
            </a:r>
            <a:endParaRPr lang="ru-RU" sz="900"/>
          </a:p>
        </p:txBody>
      </p:sp>
      <p:cxnSp>
        <p:nvCxnSpPr>
          <p:cNvPr id="77" name="Соединитель: уступ 76"/>
          <p:cNvCxnSpPr>
            <a:cxnSpLocks/>
          </p:cNvCxnSpPr>
          <p:nvPr/>
        </p:nvCxnSpPr>
        <p:spPr bwMode="auto">
          <a:xfrm>
            <a:off x="4602727" y="2158707"/>
            <a:ext cx="780691" cy="469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Управляющая кнопка: &quot;Пустой&quot; 98">
            <a:hlinkClick r:id="rId5" action="ppaction://hlinksldjump" highlightClick="1"/>
          </p:cNvPr>
          <p:cNvSpPr/>
          <p:nvPr/>
        </p:nvSpPr>
        <p:spPr bwMode="auto">
          <a:xfrm>
            <a:off x="7975888" y="141066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0" name="Управляющая кнопка: &quot;Пустой&quot; 99">
            <a:hlinkClick r:id="rId6" action="ppaction://hlinksldjump" highlightClick="1"/>
          </p:cNvPr>
          <p:cNvSpPr/>
          <p:nvPr/>
        </p:nvSpPr>
        <p:spPr bwMode="auto">
          <a:xfrm>
            <a:off x="7975888" y="176484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8" action="ppaction://hlinksldjump" highlightClick="1"/>
          </p:cNvPr>
          <p:cNvSpPr/>
          <p:nvPr/>
        </p:nvSpPr>
        <p:spPr bwMode="auto">
          <a:xfrm>
            <a:off x="7975889" y="105713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78014" y="1088844"/>
            <a:ext cx="6033654" cy="3841598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Управляющая кнопка: &quot;Пустой&quot; 16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27727" y="1078430"/>
            <a:ext cx="6734227" cy="3801980"/>
          </a:xfrm>
          <a:prstGeom prst="rect">
            <a:avLst/>
          </a:prstGeom>
        </p:spPr>
      </p:pic>
      <p:sp>
        <p:nvSpPr>
          <p:cNvPr id="9" name="Управляющая кнопка: &quot;Пустой&quot; 8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" name="Рисунок 25" descr="Изображение выглядит как транспорт, Масштабная модель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2"/>
          <a:srcRect t="25241" b="15518"/>
          <a:stretch/>
        </p:blipFill>
        <p:spPr bwMode="auto">
          <a:xfrm>
            <a:off x="1092717" y="1843966"/>
            <a:ext cx="6858000" cy="3047012"/>
          </a:xfrm>
          <a:prstGeom prst="rect">
            <a:avLst/>
          </a:prstGeom>
        </p:spPr>
      </p:pic>
      <p:sp>
        <p:nvSpPr>
          <p:cNvPr id="9" name="Управляющая кнопка: &quot;На главную&quot; 8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Управляющая кнопка: &quot;Пустой&quot; 13">
            <a:hlinkClick r:id="rId4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411126" y="313833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Автоматический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пункт загрузки автотранспорта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 | ATL</a:t>
            </a:r>
            <a:endParaRPr/>
          </a:p>
        </p:txBody>
      </p:sp>
      <p:grpSp>
        <p:nvGrpSpPr>
          <p:cNvPr id="64" name="Группа 63"/>
          <p:cNvGrpSpPr/>
          <p:nvPr/>
        </p:nvGrpSpPr>
        <p:grpSpPr bwMode="auto">
          <a:xfrm>
            <a:off x="304561" y="2842735"/>
            <a:ext cx="2575112" cy="2136947"/>
            <a:chOff x="390153" y="1846159"/>
            <a:chExt cx="2575112" cy="2136947"/>
          </a:xfrm>
        </p:grpSpPr>
        <p:grpSp>
          <p:nvGrpSpPr>
            <p:cNvPr id="20" name="Группа 19"/>
            <p:cNvGrpSpPr/>
            <p:nvPr/>
          </p:nvGrpSpPr>
          <p:grpSpPr bwMode="auto">
            <a:xfrm>
              <a:off x="390153" y="1846159"/>
              <a:ext cx="2504320" cy="600164"/>
              <a:chOff x="467628" y="1878193"/>
              <a:chExt cx="2504320" cy="600164"/>
            </a:xfrm>
          </p:grpSpPr>
          <p:sp>
            <p:nvSpPr>
              <p:cNvPr id="2" name="TextBox 1"/>
              <p:cNvSpPr txBox="1"/>
              <p:nvPr/>
            </p:nvSpPr>
            <p:spPr bwMode="auto">
              <a:xfrm>
                <a:off x="467628" y="1934536"/>
                <a:ext cx="1547856" cy="52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  <a:defRPr/>
                </a:pPr>
                <a:r>
                  <a:rPr lang="ru-RU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30-130</a:t>
                </a:r>
                <a:r>
                  <a:rPr lang="ru-RU" sz="18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 </a:t>
                </a:r>
                <a:r>
                  <a:rPr lang="ru-RU" sz="16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куб.м / час</a:t>
                </a:r>
                <a:endPara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 bwMode="auto">
              <a:xfrm>
                <a:off x="1669899" y="1878193"/>
                <a:ext cx="130204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Пропускная способность пункта</a:t>
                </a:r>
                <a:endParaRPr/>
              </a:p>
            </p:txBody>
          </p:sp>
        </p:grpSp>
        <p:grpSp>
          <p:nvGrpSpPr>
            <p:cNvPr id="21" name="Группа 20"/>
            <p:cNvGrpSpPr/>
            <p:nvPr/>
          </p:nvGrpSpPr>
          <p:grpSpPr bwMode="auto">
            <a:xfrm>
              <a:off x="569413" y="2429806"/>
              <a:ext cx="2101561" cy="430887"/>
              <a:chOff x="284533" y="2146667"/>
              <a:chExt cx="2101561" cy="430887"/>
            </a:xfrm>
          </p:grpSpPr>
          <p:sp>
            <p:nvSpPr>
              <p:cNvPr id="16" name="TextBox 15"/>
              <p:cNvSpPr txBox="1"/>
              <p:nvPr/>
            </p:nvSpPr>
            <p:spPr bwMode="auto">
              <a:xfrm>
                <a:off x="284533" y="2221303"/>
                <a:ext cx="811820" cy="356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  <a:defRPr/>
                </a:pPr>
                <a:r>
                  <a:rPr lang="ru-RU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1 </a:t>
                </a:r>
                <a:r>
                  <a:rPr lang="en-US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-</a:t>
                </a:r>
                <a:r>
                  <a:rPr lang="ru-RU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 2</a:t>
                </a:r>
                <a:endPara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 bwMode="auto">
              <a:xfrm>
                <a:off x="1299277" y="2146667"/>
                <a:ext cx="108681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Количество постов</a:t>
                </a:r>
                <a:endParaRPr/>
              </a:p>
            </p:txBody>
          </p:sp>
        </p:grpSp>
        <p:grpSp>
          <p:nvGrpSpPr>
            <p:cNvPr id="22" name="Группа 21"/>
            <p:cNvGrpSpPr/>
            <p:nvPr/>
          </p:nvGrpSpPr>
          <p:grpSpPr bwMode="auto">
            <a:xfrm>
              <a:off x="459109" y="3552218"/>
              <a:ext cx="2506156" cy="430887"/>
              <a:chOff x="5434732" y="2673700"/>
              <a:chExt cx="2506156" cy="430887"/>
            </a:xfrm>
          </p:grpSpPr>
          <p:sp>
            <p:nvSpPr>
              <p:cNvPr id="18" name="TextBox 17"/>
              <p:cNvSpPr txBox="1"/>
              <p:nvPr/>
            </p:nvSpPr>
            <p:spPr bwMode="auto">
              <a:xfrm>
                <a:off x="5434732" y="2709095"/>
                <a:ext cx="2292361" cy="356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  <a:defRPr/>
                </a:pPr>
                <a:r>
                  <a:rPr lang="ru-RU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7,07</a:t>
                </a:r>
                <a:r>
                  <a:rPr lang="ru-RU" sz="18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кВт</a:t>
                </a:r>
                <a:endParaRPr/>
              </a:p>
            </p:txBody>
          </p:sp>
          <p:sp>
            <p:nvSpPr>
              <p:cNvPr id="19" name="TextBox 18"/>
              <p:cNvSpPr txBox="1"/>
              <p:nvPr/>
            </p:nvSpPr>
            <p:spPr bwMode="auto">
              <a:xfrm>
                <a:off x="6568047" y="2673700"/>
                <a:ext cx="137284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Max </a:t>
                </a:r>
                <a:r>
                  <a:rPr lang="ru-RU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установоч-ная мощность</a:t>
                </a:r>
                <a:endParaRPr/>
              </a:p>
            </p:txBody>
          </p:sp>
        </p:grpSp>
      </p:grpSp>
      <p:sp>
        <p:nvSpPr>
          <p:cNvPr id="29" name="TextBox 28"/>
          <p:cNvSpPr txBox="1"/>
          <p:nvPr/>
        </p:nvSpPr>
        <p:spPr bwMode="auto">
          <a:xfrm>
            <a:off x="5883014" y="1426589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Система контроля </a:t>
            </a:r>
            <a:br>
              <a:rPr lang="ru-RU" sz="900"/>
            </a:br>
            <a:r>
              <a:rPr lang="ru-RU" sz="900"/>
              <a:t>и пожарной безопасности</a:t>
            </a:r>
            <a:endParaRPr/>
          </a:p>
        </p:txBody>
      </p:sp>
      <p:cxnSp>
        <p:nvCxnSpPr>
          <p:cNvPr id="33" name="Соединитель: уступ 32"/>
          <p:cNvCxnSpPr>
            <a:cxnSpLocks/>
            <a:stCxn id="29" idx="1"/>
          </p:cNvCxnSpPr>
          <p:nvPr/>
        </p:nvCxnSpPr>
        <p:spPr bwMode="auto">
          <a:xfrm rot="10800000" flipV="1">
            <a:off x="4814630" y="1611254"/>
            <a:ext cx="1068384" cy="640603"/>
          </a:xfrm>
          <a:prstGeom prst="bentConnector3">
            <a:avLst>
              <a:gd name="adj1" fmla="val 50000"/>
            </a:avLst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 bwMode="auto">
          <a:xfrm>
            <a:off x="6668645" y="2287969"/>
            <a:ext cx="8829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Система загрузки продукта</a:t>
            </a:r>
            <a:endParaRPr/>
          </a:p>
        </p:txBody>
      </p:sp>
      <p:cxnSp>
        <p:nvCxnSpPr>
          <p:cNvPr id="37" name="Прямая со стрелкой 36"/>
          <p:cNvCxnSpPr>
            <a:cxnSpLocks/>
          </p:cNvCxnSpPr>
          <p:nvPr/>
        </p:nvCxnSpPr>
        <p:spPr bwMode="auto">
          <a:xfrm flipH="1">
            <a:off x="5543256" y="2413624"/>
            <a:ext cx="1125390" cy="0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 bwMode="auto">
          <a:xfrm>
            <a:off x="6668645" y="2821230"/>
            <a:ext cx="882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Мостик переходной</a:t>
            </a:r>
            <a:endParaRPr/>
          </a:p>
        </p:txBody>
      </p:sp>
      <p:cxnSp>
        <p:nvCxnSpPr>
          <p:cNvPr id="40" name="Прямая со стрелкой 39"/>
          <p:cNvCxnSpPr>
            <a:cxnSpLocks/>
          </p:cNvCxnSpPr>
          <p:nvPr/>
        </p:nvCxnSpPr>
        <p:spPr bwMode="auto">
          <a:xfrm flipH="1">
            <a:off x="5543256" y="2940973"/>
            <a:ext cx="1125390" cy="0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 bwMode="auto">
          <a:xfrm>
            <a:off x="6361437" y="3893254"/>
            <a:ext cx="11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Автомобильные весы</a:t>
            </a:r>
            <a:endParaRPr/>
          </a:p>
        </p:txBody>
      </p:sp>
      <p:cxnSp>
        <p:nvCxnSpPr>
          <p:cNvPr id="43" name="Соединитель: уступ 42"/>
          <p:cNvCxnSpPr>
            <a:cxnSpLocks/>
            <a:stCxn id="41" idx="1"/>
          </p:cNvCxnSpPr>
          <p:nvPr/>
        </p:nvCxnSpPr>
        <p:spPr bwMode="auto">
          <a:xfrm rot="10800000">
            <a:off x="5762847" y="3658900"/>
            <a:ext cx="598590" cy="419021"/>
          </a:xfrm>
          <a:prstGeom prst="bentConnector3">
            <a:avLst>
              <a:gd name="adj1" fmla="val 99735"/>
            </a:avLst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 bwMode="auto">
          <a:xfrm>
            <a:off x="6361437" y="4214858"/>
            <a:ext cx="11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Светофоры светодиодные</a:t>
            </a:r>
            <a:endParaRPr/>
          </a:p>
        </p:txBody>
      </p:sp>
      <p:cxnSp>
        <p:nvCxnSpPr>
          <p:cNvPr id="53" name="Соединитель: уступ 52"/>
          <p:cNvCxnSpPr>
            <a:cxnSpLocks/>
          </p:cNvCxnSpPr>
          <p:nvPr/>
        </p:nvCxnSpPr>
        <p:spPr bwMode="auto">
          <a:xfrm rot="10800000">
            <a:off x="4373526" y="2905673"/>
            <a:ext cx="1987910" cy="1510308"/>
          </a:xfrm>
          <a:prstGeom prst="bentConnector3">
            <a:avLst>
              <a:gd name="adj1" fmla="val 113470"/>
            </a:avLst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 bwMode="auto">
          <a:xfrm>
            <a:off x="3557420" y="1462829"/>
            <a:ext cx="514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Навес</a:t>
            </a:r>
            <a:endParaRPr/>
          </a:p>
        </p:txBody>
      </p:sp>
      <p:sp>
        <p:nvSpPr>
          <p:cNvPr id="58" name="TextBox 57"/>
          <p:cNvSpPr txBox="1"/>
          <p:nvPr/>
        </p:nvSpPr>
        <p:spPr bwMode="auto">
          <a:xfrm>
            <a:off x="4384614" y="1455288"/>
            <a:ext cx="10489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Операторская</a:t>
            </a:r>
            <a:endParaRPr/>
          </a:p>
        </p:txBody>
      </p:sp>
      <p:cxnSp>
        <p:nvCxnSpPr>
          <p:cNvPr id="61" name="Прямая со стрелкой 60"/>
          <p:cNvCxnSpPr>
            <a:cxnSpLocks/>
            <a:stCxn id="57" idx="2"/>
          </p:cNvCxnSpPr>
          <p:nvPr/>
        </p:nvCxnSpPr>
        <p:spPr bwMode="auto">
          <a:xfrm flipH="1">
            <a:off x="3814862" y="1693661"/>
            <a:ext cx="1" cy="287801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>
            <a:cxnSpLocks/>
          </p:cNvCxnSpPr>
          <p:nvPr/>
        </p:nvCxnSpPr>
        <p:spPr bwMode="auto">
          <a:xfrm>
            <a:off x="4658475" y="1669114"/>
            <a:ext cx="9957" cy="846635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3" name="TextBox 2"/>
          <p:cNvSpPr txBox="1"/>
          <p:nvPr/>
        </p:nvSpPr>
        <p:spPr bwMode="auto">
          <a:xfrm>
            <a:off x="309374" y="1462829"/>
            <a:ext cx="279855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rgbClr val="333333"/>
                </a:solidFill>
              </a:rPr>
              <a:t>Автоматический пункт загрузки автотранспорта ErichHahn ATL предназначен для налива в автоцистерны вязких и застывающих грузов. Возможен одновременный налив двух автоцистерн. Пропускная способность пункта на два поста достигает 80 автоцистерн или 2000 тонн продукции в сутки.</a:t>
            </a:r>
            <a:endParaRPr/>
          </a:p>
          <a:p>
            <a:pPr>
              <a:defRPr/>
            </a:pPr>
            <a:endParaRPr lang="ru-RU" sz="1000">
              <a:solidFill>
                <a:srgbClr val="333333"/>
              </a:solidFill>
            </a:endParaRPr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7975889" y="145388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6" action="ppaction://hlinksldjump" highlightClick="1"/>
          </p:cNvPr>
          <p:cNvSpPr/>
          <p:nvPr/>
        </p:nvSpPr>
        <p:spPr bwMode="auto">
          <a:xfrm>
            <a:off x="7975890" y="184247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&quot;На главную&quot; 9">
            <a:hlinkClick r:id="rId7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Управляющая кнопка: &quot;Пустой&quot; 10">
            <a:hlinkClick r:id="rId8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840566" y="1112517"/>
            <a:ext cx="6108550" cy="3792793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Управляющая кнопка: &quot;Пустой&quot; 15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9" name="Управляющая кнопка: &quot;Пустой&quot; 8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40566" y="1043742"/>
            <a:ext cx="6108550" cy="98836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036158" y="2347658"/>
            <a:ext cx="3725908" cy="2432996"/>
          </a:xfrm>
          <a:prstGeom prst="rect">
            <a:avLst/>
          </a:prstGeom>
        </p:spPr>
      </p:pic>
      <p:sp>
        <p:nvSpPr>
          <p:cNvPr id="6" name="Управляющая кнопка: &quot;На главную&quot; 5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6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t="26605" b="13602"/>
          <a:stretch/>
        </p:blipFill>
        <p:spPr bwMode="auto">
          <a:xfrm>
            <a:off x="973614" y="1756224"/>
            <a:ext cx="6991177" cy="3135160"/>
          </a:xfrm>
          <a:prstGeom prst="rect">
            <a:avLst/>
          </a:prstGeom>
        </p:spPr>
      </p:pic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Управляющая кнопка: &quot;Пустой&quot; 16">
            <a:hlinkClick r:id="" action="ppaction://hlinkshowjump?jump=nextslide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11126" y="313833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Автоматический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пункт загрузки и разгрузки автотранспорта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 | ATLU</a:t>
            </a: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5883014" y="1426589"/>
            <a:ext cx="1571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Система контроля </a:t>
            </a:r>
            <a:br>
              <a:rPr lang="ru-RU" sz="900"/>
            </a:br>
            <a:r>
              <a:rPr lang="ru-RU" sz="900"/>
              <a:t>и пожарной безопасности</a:t>
            </a:r>
            <a:endParaRPr/>
          </a:p>
        </p:txBody>
      </p:sp>
      <p:cxnSp>
        <p:nvCxnSpPr>
          <p:cNvPr id="24" name="Соединитель: уступ 23"/>
          <p:cNvCxnSpPr>
            <a:cxnSpLocks/>
            <a:stCxn id="23" idx="1"/>
          </p:cNvCxnSpPr>
          <p:nvPr/>
        </p:nvCxnSpPr>
        <p:spPr bwMode="auto">
          <a:xfrm rot="10800000" flipV="1">
            <a:off x="4766982" y="1611255"/>
            <a:ext cx="1116032" cy="578093"/>
          </a:xfrm>
          <a:prstGeom prst="bentConnector3">
            <a:avLst>
              <a:gd name="adj1" fmla="val 50000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 bwMode="auto">
          <a:xfrm>
            <a:off x="6633621" y="2148581"/>
            <a:ext cx="88295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Система загрузки продукта</a:t>
            </a:r>
            <a:endParaRPr/>
          </a:p>
        </p:txBody>
      </p:sp>
      <p:cxnSp>
        <p:nvCxnSpPr>
          <p:cNvPr id="26" name="Прямая со стрелкой 25"/>
          <p:cNvCxnSpPr>
            <a:cxnSpLocks/>
          </p:cNvCxnSpPr>
          <p:nvPr/>
        </p:nvCxnSpPr>
        <p:spPr bwMode="auto">
          <a:xfrm flipH="1">
            <a:off x="5543256" y="2413624"/>
            <a:ext cx="1125390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 bwMode="auto">
          <a:xfrm>
            <a:off x="6876810" y="2664535"/>
            <a:ext cx="882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Мостик переходной</a:t>
            </a:r>
            <a:endParaRPr/>
          </a:p>
        </p:txBody>
      </p:sp>
      <p:cxnSp>
        <p:nvCxnSpPr>
          <p:cNvPr id="28" name="Прямая со стрелкой 27"/>
          <p:cNvCxnSpPr>
            <a:cxnSpLocks/>
            <a:stCxn id="27" idx="1"/>
          </p:cNvCxnSpPr>
          <p:nvPr/>
        </p:nvCxnSpPr>
        <p:spPr bwMode="auto">
          <a:xfrm flipH="1">
            <a:off x="5170394" y="2849201"/>
            <a:ext cx="1706416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 bwMode="auto">
          <a:xfrm>
            <a:off x="6361437" y="3893254"/>
            <a:ext cx="11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Автомобильные весы</a:t>
            </a:r>
            <a:endParaRPr/>
          </a:p>
        </p:txBody>
      </p:sp>
      <p:cxnSp>
        <p:nvCxnSpPr>
          <p:cNvPr id="30" name="Соединитель: уступ 29"/>
          <p:cNvCxnSpPr>
            <a:cxnSpLocks/>
            <a:stCxn id="29" idx="1"/>
          </p:cNvCxnSpPr>
          <p:nvPr/>
        </p:nvCxnSpPr>
        <p:spPr bwMode="auto">
          <a:xfrm rot="10800000">
            <a:off x="5762847" y="3658900"/>
            <a:ext cx="598590" cy="419021"/>
          </a:xfrm>
          <a:prstGeom prst="bentConnector3">
            <a:avLst>
              <a:gd name="adj1" fmla="val 99735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 bwMode="auto">
          <a:xfrm>
            <a:off x="6361437" y="4214858"/>
            <a:ext cx="11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Светофоры светодиодные</a:t>
            </a:r>
            <a:endParaRPr/>
          </a:p>
        </p:txBody>
      </p:sp>
      <p:cxnSp>
        <p:nvCxnSpPr>
          <p:cNvPr id="32" name="Соединитель: уступ 31"/>
          <p:cNvCxnSpPr>
            <a:cxnSpLocks/>
          </p:cNvCxnSpPr>
          <p:nvPr/>
        </p:nvCxnSpPr>
        <p:spPr bwMode="auto">
          <a:xfrm rot="10800000">
            <a:off x="4373526" y="2905673"/>
            <a:ext cx="1987910" cy="1510308"/>
          </a:xfrm>
          <a:prstGeom prst="bentConnector3">
            <a:avLst>
              <a:gd name="adj1" fmla="val 113470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 bwMode="auto">
          <a:xfrm>
            <a:off x="3557420" y="1462829"/>
            <a:ext cx="514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Навес</a:t>
            </a:r>
            <a:endParaRPr/>
          </a:p>
        </p:txBody>
      </p:sp>
      <p:sp>
        <p:nvSpPr>
          <p:cNvPr id="34" name="TextBox 33"/>
          <p:cNvSpPr txBox="1"/>
          <p:nvPr/>
        </p:nvSpPr>
        <p:spPr bwMode="auto">
          <a:xfrm>
            <a:off x="4384614" y="1455288"/>
            <a:ext cx="10489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Операторская</a:t>
            </a:r>
            <a:endParaRPr/>
          </a:p>
        </p:txBody>
      </p:sp>
      <p:cxnSp>
        <p:nvCxnSpPr>
          <p:cNvPr id="35" name="Прямая со стрелкой 34"/>
          <p:cNvCxnSpPr>
            <a:cxnSpLocks/>
            <a:stCxn id="33" idx="2"/>
          </p:cNvCxnSpPr>
          <p:nvPr/>
        </p:nvCxnSpPr>
        <p:spPr bwMode="auto">
          <a:xfrm flipH="1">
            <a:off x="3814862" y="1693661"/>
            <a:ext cx="1" cy="287801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cxnSpLocks/>
          </p:cNvCxnSpPr>
          <p:nvPr/>
        </p:nvCxnSpPr>
        <p:spPr bwMode="auto">
          <a:xfrm>
            <a:off x="4658475" y="1669114"/>
            <a:ext cx="9957" cy="846635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grpSp>
        <p:nvGrpSpPr>
          <p:cNvPr id="38" name="Группа 37"/>
          <p:cNvGrpSpPr/>
          <p:nvPr/>
        </p:nvGrpSpPr>
        <p:grpSpPr bwMode="auto">
          <a:xfrm>
            <a:off x="304561" y="2842735"/>
            <a:ext cx="2549477" cy="2117909"/>
            <a:chOff x="390153" y="1846159"/>
            <a:chExt cx="2549477" cy="2117909"/>
          </a:xfrm>
        </p:grpSpPr>
        <p:grpSp>
          <p:nvGrpSpPr>
            <p:cNvPr id="39" name="Группа 38"/>
            <p:cNvGrpSpPr/>
            <p:nvPr/>
          </p:nvGrpSpPr>
          <p:grpSpPr bwMode="auto">
            <a:xfrm>
              <a:off x="390153" y="1846159"/>
              <a:ext cx="2504320" cy="600164"/>
              <a:chOff x="467628" y="1878193"/>
              <a:chExt cx="2504320" cy="600164"/>
            </a:xfrm>
          </p:grpSpPr>
          <p:sp>
            <p:nvSpPr>
              <p:cNvPr id="46" name="TextBox 45"/>
              <p:cNvSpPr txBox="1"/>
              <p:nvPr/>
            </p:nvSpPr>
            <p:spPr bwMode="auto">
              <a:xfrm>
                <a:off x="467628" y="1934536"/>
                <a:ext cx="1202270" cy="5268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  <a:defRPr/>
                </a:pPr>
                <a:r>
                  <a:rPr lang="ru-RU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30-130</a:t>
                </a:r>
                <a:r>
                  <a:rPr lang="ru-RU" sz="18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 </a:t>
                </a:r>
                <a:r>
                  <a:rPr lang="ru-RU" sz="16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куб.м / час</a:t>
                </a:r>
                <a:endPara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 bwMode="auto">
              <a:xfrm>
                <a:off x="1669899" y="1878193"/>
                <a:ext cx="1302049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Пропускная способность пункта</a:t>
                </a:r>
                <a:endParaRPr/>
              </a:p>
            </p:txBody>
          </p:sp>
        </p:grpSp>
        <p:grpSp>
          <p:nvGrpSpPr>
            <p:cNvPr id="40" name="Группа 39"/>
            <p:cNvGrpSpPr/>
            <p:nvPr/>
          </p:nvGrpSpPr>
          <p:grpSpPr bwMode="auto">
            <a:xfrm>
              <a:off x="662873" y="2429806"/>
              <a:ext cx="2008101" cy="430887"/>
              <a:chOff x="377993" y="2146667"/>
              <a:chExt cx="2008101" cy="430887"/>
            </a:xfrm>
          </p:grpSpPr>
          <p:sp>
            <p:nvSpPr>
              <p:cNvPr id="44" name="TextBox 43"/>
              <p:cNvSpPr txBox="1"/>
              <p:nvPr/>
            </p:nvSpPr>
            <p:spPr bwMode="auto">
              <a:xfrm>
                <a:off x="377993" y="2209460"/>
                <a:ext cx="811820" cy="356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  <a:defRPr/>
                </a:pPr>
                <a:r>
                  <a:rPr lang="ru-RU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1 </a:t>
                </a:r>
                <a:r>
                  <a:rPr lang="en-US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-</a:t>
                </a:r>
                <a:r>
                  <a:rPr lang="ru-RU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 2</a:t>
                </a:r>
                <a:endPara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 bwMode="auto">
              <a:xfrm>
                <a:off x="1299277" y="2146667"/>
                <a:ext cx="108681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ru-RU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Количество постов</a:t>
                </a:r>
                <a:endParaRPr/>
              </a:p>
            </p:txBody>
          </p:sp>
        </p:grpSp>
        <p:grpSp>
          <p:nvGrpSpPr>
            <p:cNvPr id="41" name="Группа 40"/>
            <p:cNvGrpSpPr/>
            <p:nvPr/>
          </p:nvGrpSpPr>
          <p:grpSpPr bwMode="auto">
            <a:xfrm>
              <a:off x="666756" y="3533181"/>
              <a:ext cx="2272874" cy="430887"/>
              <a:chOff x="5642379" y="2654662"/>
              <a:chExt cx="2272874" cy="430887"/>
            </a:xfrm>
          </p:grpSpPr>
          <p:sp>
            <p:nvSpPr>
              <p:cNvPr id="42" name="TextBox 41"/>
              <p:cNvSpPr txBox="1"/>
              <p:nvPr/>
            </p:nvSpPr>
            <p:spPr bwMode="auto">
              <a:xfrm>
                <a:off x="5642379" y="2709095"/>
                <a:ext cx="917401" cy="356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70000"/>
                  </a:lnSpc>
                  <a:defRPr/>
                </a:pPr>
                <a:r>
                  <a:rPr lang="en-US" sz="24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38</a:t>
                </a:r>
                <a:r>
                  <a:rPr lang="ru-RU" sz="1800">
                    <a:gradFill>
                      <a:gsLst>
                        <a:gs pos="0">
                          <a:srgbClr val="00B0F0">
                            <a:alpha val="63000"/>
                          </a:srgbClr>
                        </a:gs>
                        <a:gs pos="80000">
                          <a:schemeClr val="accent1"/>
                        </a:gs>
                      </a:gsLst>
                      <a:lin ang="2700000" scaled="1"/>
                    </a:gradFill>
                    <a:latin typeface="+mj-lt"/>
                    <a:cs typeface="Prompt"/>
                  </a:rPr>
                  <a:t>кВт</a:t>
                </a:r>
                <a:endParaRPr/>
              </a:p>
            </p:txBody>
          </p:sp>
          <p:sp>
            <p:nvSpPr>
              <p:cNvPr id="43" name="TextBox 42"/>
              <p:cNvSpPr txBox="1"/>
              <p:nvPr/>
            </p:nvSpPr>
            <p:spPr bwMode="auto">
              <a:xfrm>
                <a:off x="6542412" y="2654662"/>
                <a:ext cx="1372841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Max </a:t>
                </a:r>
                <a:r>
                  <a:rPr lang="ru-RU" sz="110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установоч-ная мощность</a:t>
                </a:r>
                <a:endParaRPr/>
              </a:p>
            </p:txBody>
          </p:sp>
        </p:grpSp>
      </p:grpSp>
      <p:sp>
        <p:nvSpPr>
          <p:cNvPr id="48" name="TextBox 47"/>
          <p:cNvSpPr txBox="1"/>
          <p:nvPr/>
        </p:nvSpPr>
        <p:spPr bwMode="auto">
          <a:xfrm>
            <a:off x="415584" y="1326925"/>
            <a:ext cx="25513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100">
                <a:latin typeface="Inter"/>
              </a:rPr>
              <a:t>ErichHahn ATLU предназначен для одновременного обслуживания автотранспорта в пункте налива и слива вязких и застывающих жидкостей. Пропускная способность пункта на два поста достигает 2000 тонн продукции в сутки (80 автоцистерн).</a:t>
            </a:r>
            <a:endParaRPr lang="ru-RU" sz="1100" b="1">
              <a:latin typeface="Inter"/>
            </a:endParaRPr>
          </a:p>
        </p:txBody>
      </p:sp>
      <p:sp>
        <p:nvSpPr>
          <p:cNvPr id="50" name="Управляющая кнопка: &quot;Пустой&quot; 49">
            <a:hlinkClick r:id="rId4" action="ppaction://hlinksldjump" highlightClick="1"/>
          </p:cNvPr>
          <p:cNvSpPr/>
          <p:nvPr/>
        </p:nvSpPr>
        <p:spPr bwMode="auto">
          <a:xfrm>
            <a:off x="7975889" y="145388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1" name="Управляющая кнопка: &quot;Пустой&quot; 50">
            <a:hlinkClick r:id="rId5" action="ppaction://hlinksldjump" highlightClick="1"/>
          </p:cNvPr>
          <p:cNvSpPr/>
          <p:nvPr/>
        </p:nvSpPr>
        <p:spPr bwMode="auto">
          <a:xfrm>
            <a:off x="7975890" y="184247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7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Управляющая кнопка: &quot;Пустой&quot; 16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78615" y="1035641"/>
            <a:ext cx="6832451" cy="3571328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9" name="Управляющая кнопка: &quot;Пустой&quot; 8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95087" y="1341062"/>
            <a:ext cx="6799507" cy="3129680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10129" t="12145" r="10063" b="16555"/>
          <a:stretch/>
        </p:blipFill>
        <p:spPr bwMode="auto">
          <a:xfrm>
            <a:off x="2955591" y="1793668"/>
            <a:ext cx="4164627" cy="2790522"/>
          </a:xfrm>
          <a:prstGeom prst="rect">
            <a:avLst/>
          </a:prstGeom>
        </p:spPr>
      </p:pic>
      <p:sp>
        <p:nvSpPr>
          <p:cNvPr id="11" name="Управляющая кнопка: &quot;На главную&quot; 10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Управляющая кнопка: &quot;Пустой&quot; 18">
            <a:hlinkClick r:id="" action="ppaction://hlinkshowjump?jump=nextslide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411126" y="313833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Автоматический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пункт разгрузки автотранспорта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 | ATU</a:t>
            </a:r>
            <a:endParaRPr/>
          </a:p>
        </p:txBody>
      </p:sp>
      <p:grpSp>
        <p:nvGrpSpPr>
          <p:cNvPr id="22" name="Группа 21"/>
          <p:cNvGrpSpPr/>
          <p:nvPr/>
        </p:nvGrpSpPr>
        <p:grpSpPr bwMode="auto">
          <a:xfrm>
            <a:off x="326646" y="2519336"/>
            <a:ext cx="2504320" cy="602900"/>
            <a:chOff x="467628" y="1878193"/>
            <a:chExt cx="2504320" cy="600164"/>
          </a:xfrm>
        </p:grpSpPr>
        <p:sp>
          <p:nvSpPr>
            <p:cNvPr id="23" name="TextBox 22"/>
            <p:cNvSpPr txBox="1"/>
            <p:nvPr/>
          </p:nvSpPr>
          <p:spPr bwMode="auto">
            <a:xfrm>
              <a:off x="467628" y="1934536"/>
              <a:ext cx="1349427" cy="526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en-US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110-360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 </a:t>
              </a:r>
              <a:endParaRPr/>
            </a:p>
            <a:p>
              <a:pPr algn="ctr">
                <a:lnSpc>
                  <a:spcPct val="70000"/>
                </a:lnSpc>
                <a:defRPr/>
              </a:pPr>
              <a:r>
                <a:rPr lang="ru-RU" sz="16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куб.м / час</a:t>
              </a:r>
              <a:endParaRPr lang="ru-RU" sz="18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endParaRPr>
            </a:p>
          </p:txBody>
        </p:sp>
        <p:sp>
          <p:nvSpPr>
            <p:cNvPr id="24" name="TextBox 23"/>
            <p:cNvSpPr txBox="1"/>
            <p:nvPr/>
          </p:nvSpPr>
          <p:spPr bwMode="auto">
            <a:xfrm>
              <a:off x="1669899" y="1878193"/>
              <a:ext cx="1302049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Пропускная способность пункта</a:t>
              </a:r>
              <a:endParaRPr/>
            </a:p>
          </p:txBody>
        </p:sp>
      </p:grpSp>
      <p:grpSp>
        <p:nvGrpSpPr>
          <p:cNvPr id="25" name="Группа 24"/>
          <p:cNvGrpSpPr/>
          <p:nvPr/>
        </p:nvGrpSpPr>
        <p:grpSpPr bwMode="auto">
          <a:xfrm>
            <a:off x="544021" y="3353384"/>
            <a:ext cx="2044687" cy="432851"/>
            <a:chOff x="341406" y="2146667"/>
            <a:chExt cx="2044687" cy="430887"/>
          </a:xfrm>
        </p:grpSpPr>
        <p:sp>
          <p:nvSpPr>
            <p:cNvPr id="26" name="TextBox 25"/>
            <p:cNvSpPr txBox="1"/>
            <p:nvPr/>
          </p:nvSpPr>
          <p:spPr bwMode="auto">
            <a:xfrm>
              <a:off x="341406" y="2221303"/>
              <a:ext cx="884515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2;4;6</a:t>
              </a:r>
              <a:endParaRPr lang="ru-RU" sz="18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endParaRPr>
            </a:p>
          </p:txBody>
        </p:sp>
        <p:sp>
          <p:nvSpPr>
            <p:cNvPr id="27" name="TextBox 26"/>
            <p:cNvSpPr txBox="1"/>
            <p:nvPr/>
          </p:nvSpPr>
          <p:spPr bwMode="auto">
            <a:xfrm>
              <a:off x="1299277" y="2146667"/>
              <a:ext cx="1086817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Количество секций</a:t>
              </a:r>
              <a:endParaRPr/>
            </a:p>
          </p:txBody>
        </p:sp>
      </p:grpSp>
      <p:grpSp>
        <p:nvGrpSpPr>
          <p:cNvPr id="28" name="Группа 27"/>
          <p:cNvGrpSpPr/>
          <p:nvPr/>
        </p:nvGrpSpPr>
        <p:grpSpPr bwMode="auto">
          <a:xfrm>
            <a:off x="338847" y="4024432"/>
            <a:ext cx="2501776" cy="551370"/>
            <a:chOff x="5417985" y="2046527"/>
            <a:chExt cx="2501776" cy="548868"/>
          </a:xfrm>
        </p:grpSpPr>
        <p:sp>
          <p:nvSpPr>
            <p:cNvPr id="29" name="TextBox 28"/>
            <p:cNvSpPr txBox="1"/>
            <p:nvPr/>
          </p:nvSpPr>
          <p:spPr bwMode="auto">
            <a:xfrm>
              <a:off x="5417985" y="2046527"/>
              <a:ext cx="1186342" cy="548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44-125</a:t>
              </a:r>
              <a:endParaRPr/>
            </a:p>
            <a:p>
              <a:pPr algn="ctr">
                <a:lnSpc>
                  <a:spcPct val="70000"/>
                </a:lnSpc>
                <a:defRPr/>
              </a:pP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кВт</a:t>
              </a:r>
              <a:endParaRPr/>
            </a:p>
          </p:txBody>
        </p:sp>
        <p:sp>
          <p:nvSpPr>
            <p:cNvPr id="30" name="TextBox 29"/>
            <p:cNvSpPr txBox="1"/>
            <p:nvPr/>
          </p:nvSpPr>
          <p:spPr bwMode="auto">
            <a:xfrm>
              <a:off x="6546920" y="2055843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Установочная мощность</a:t>
              </a:r>
              <a:endParaRPr/>
            </a:p>
          </p:txBody>
        </p:sp>
      </p:grpSp>
      <p:sp>
        <p:nvSpPr>
          <p:cNvPr id="32" name="TextBox 31"/>
          <p:cNvSpPr txBox="1"/>
          <p:nvPr/>
        </p:nvSpPr>
        <p:spPr bwMode="auto">
          <a:xfrm>
            <a:off x="5321366" y="4524318"/>
            <a:ext cx="882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Приемные рукава</a:t>
            </a:r>
            <a:endParaRPr/>
          </a:p>
        </p:txBody>
      </p:sp>
      <p:cxnSp>
        <p:nvCxnSpPr>
          <p:cNvPr id="33" name="Прямая со стрелкой 32"/>
          <p:cNvCxnSpPr>
            <a:cxnSpLocks/>
          </p:cNvCxnSpPr>
          <p:nvPr/>
        </p:nvCxnSpPr>
        <p:spPr bwMode="auto">
          <a:xfrm flipV="1">
            <a:off x="5572364" y="3976655"/>
            <a:ext cx="0" cy="607535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 bwMode="auto">
          <a:xfrm>
            <a:off x="6555542" y="4524318"/>
            <a:ext cx="1244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Фильтр для вязких жидкостей</a:t>
            </a:r>
            <a:endParaRPr/>
          </a:p>
        </p:txBody>
      </p:sp>
      <p:cxnSp>
        <p:nvCxnSpPr>
          <p:cNvPr id="35" name="Соединитель: уступ 34"/>
          <p:cNvCxnSpPr>
            <a:cxnSpLocks/>
          </p:cNvCxnSpPr>
          <p:nvPr/>
        </p:nvCxnSpPr>
        <p:spPr bwMode="auto">
          <a:xfrm rot="16199999" flipV="1">
            <a:off x="5991119" y="3489515"/>
            <a:ext cx="1032957" cy="1130916"/>
          </a:xfrm>
          <a:prstGeom prst="bentConnector2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 bwMode="auto">
          <a:xfrm>
            <a:off x="3903857" y="4470742"/>
            <a:ext cx="11253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Операторская</a:t>
            </a:r>
            <a:endParaRPr/>
          </a:p>
        </p:txBody>
      </p:sp>
      <p:cxnSp>
        <p:nvCxnSpPr>
          <p:cNvPr id="37" name="Соединитель: уступ 31"/>
          <p:cNvCxnSpPr>
            <a:cxnSpLocks/>
          </p:cNvCxnSpPr>
          <p:nvPr/>
        </p:nvCxnSpPr>
        <p:spPr bwMode="auto">
          <a:xfrm flipH="1" flipV="1">
            <a:off x="4348845" y="2903745"/>
            <a:ext cx="2739" cy="162791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 bwMode="auto">
          <a:xfrm>
            <a:off x="3433406" y="1400110"/>
            <a:ext cx="940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Силовой каркас</a:t>
            </a:r>
            <a:endParaRPr/>
          </a:p>
        </p:txBody>
      </p:sp>
      <p:sp>
        <p:nvSpPr>
          <p:cNvPr id="39" name="TextBox 38"/>
          <p:cNvSpPr txBox="1"/>
          <p:nvPr/>
        </p:nvSpPr>
        <p:spPr bwMode="auto">
          <a:xfrm>
            <a:off x="3417643" y="3894542"/>
            <a:ext cx="104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Насосное оборудование</a:t>
            </a:r>
            <a:endParaRPr/>
          </a:p>
        </p:txBody>
      </p:sp>
      <p:cxnSp>
        <p:nvCxnSpPr>
          <p:cNvPr id="40" name="Прямая со стрелкой 39"/>
          <p:cNvCxnSpPr>
            <a:cxnSpLocks/>
          </p:cNvCxnSpPr>
          <p:nvPr/>
        </p:nvCxnSpPr>
        <p:spPr bwMode="auto">
          <a:xfrm>
            <a:off x="3671047" y="1724484"/>
            <a:ext cx="0" cy="563485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cxnSpLocks/>
          </p:cNvCxnSpPr>
          <p:nvPr/>
        </p:nvCxnSpPr>
        <p:spPr bwMode="auto">
          <a:xfrm flipH="1" flipV="1">
            <a:off x="3956356" y="2960301"/>
            <a:ext cx="25880" cy="993661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43" name="TextBox 42"/>
          <p:cNvSpPr txBox="1"/>
          <p:nvPr/>
        </p:nvSpPr>
        <p:spPr bwMode="auto">
          <a:xfrm>
            <a:off x="309374" y="1462829"/>
            <a:ext cx="279855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/>
              <a:t>ErichHahn ATU предназначен для одновременной разгрузки вязких и застывающих грузов из двух и более автомобильных цистерн и подачи продукта к потребителю либо в парк хранения</a:t>
            </a:r>
            <a:endParaRPr lang="ru-RU" sz="1000" b="1"/>
          </a:p>
          <a:p>
            <a:pPr>
              <a:defRPr/>
            </a:pPr>
            <a:endParaRPr lang="ru-RU" sz="1000">
              <a:solidFill>
                <a:srgbClr val="333333"/>
              </a:solidFill>
            </a:endParaRPr>
          </a:p>
          <a:p>
            <a:pPr>
              <a:defRPr/>
            </a:pPr>
            <a:endParaRPr lang="ru-RU" sz="1000">
              <a:solidFill>
                <a:srgbClr val="333333"/>
              </a:solidFill>
            </a:endParaRPr>
          </a:p>
        </p:txBody>
      </p:sp>
      <p:sp>
        <p:nvSpPr>
          <p:cNvPr id="45" name="Управляющая кнопка: &quot;Пустой&quot; 44">
            <a:hlinkClick r:id="rId4" action="ppaction://hlinksldjump" highlightClick="1"/>
          </p:cNvPr>
          <p:cNvSpPr/>
          <p:nvPr/>
        </p:nvSpPr>
        <p:spPr bwMode="auto">
          <a:xfrm>
            <a:off x="7975889" y="145388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46" name="Управляющая кнопка: &quot;Пустой&quot; 45">
            <a:hlinkClick r:id="rId5" action="ppaction://hlinksldjump" highlightClick="1"/>
          </p:cNvPr>
          <p:cNvSpPr/>
          <p:nvPr/>
        </p:nvSpPr>
        <p:spPr bwMode="auto">
          <a:xfrm>
            <a:off x="7975890" y="184247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7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Управляющая кнопка: &quot;На главную&quot; 3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Управляющая кнопка: &quot;Пустой&quot; 16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12955" y="1246959"/>
            <a:ext cx="6763772" cy="3381886"/>
          </a:xfrm>
          <a:prstGeom prst="rect">
            <a:avLst/>
          </a:prstGeom>
        </p:spPr>
      </p:pic>
      <p:sp>
        <p:nvSpPr>
          <p:cNvPr id="2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9" name="Управляющая кнопка: &quot;Пустой&quot; 8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74290" y="1575419"/>
            <a:ext cx="6641101" cy="2462680"/>
          </a:xfrm>
          <a:prstGeom prst="rect">
            <a:avLst/>
          </a:prstGeom>
        </p:spPr>
      </p:pic>
      <p:sp>
        <p:nvSpPr>
          <p:cNvPr id="4" name="Управляющая кнопка: &quot;На главную&quot; 3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49" name="Рисунок 23"/>
          <p:cNvPicPr>
            <a:picLocks noChangeAspect="1" noChangeArrowheads="1"/>
          </p:cNvPicPr>
          <p:nvPr/>
        </p:nvPicPr>
        <p:blipFill>
          <a:blip r:embed="rId2"/>
          <a:srcRect l="12520" r="18763"/>
          <a:stretch/>
        </p:blipFill>
        <p:spPr bwMode="auto">
          <a:xfrm>
            <a:off x="3089268" y="1345433"/>
            <a:ext cx="4374944" cy="3396784"/>
          </a:xfrm>
          <a:prstGeom prst="rect">
            <a:avLst/>
          </a:prstGeom>
          <a:noFill/>
        </p:spPr>
      </p:pic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" action="ppaction://hlinkshowjump?jump=nextslide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11126" y="313833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Устройство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верхней 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  <a:p>
            <a:pPr>
              <a:lnSpc>
                <a:spcPct val="80000"/>
              </a:lnSpc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загрузки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|TLA</a:t>
            </a:r>
            <a:endParaRPr/>
          </a:p>
        </p:txBody>
      </p:sp>
      <p:sp>
        <p:nvSpPr>
          <p:cNvPr id="30" name="TextBox 2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36" name="Выноска: линия без границы 35"/>
          <p:cNvSpPr/>
          <p:nvPr/>
        </p:nvSpPr>
        <p:spPr bwMode="auto">
          <a:xfrm>
            <a:off x="5534818" y="4753523"/>
            <a:ext cx="1082675" cy="479425"/>
          </a:xfrm>
          <a:prstGeom prst="callout1">
            <a:avLst>
              <a:gd name="adj1" fmla="val 45846"/>
              <a:gd name="adj2" fmla="val 61325"/>
              <a:gd name="adj3" fmla="val -85677"/>
              <a:gd name="adj4" fmla="val 130007"/>
            </a:avLst>
          </a:prstGeom>
          <a:noFill/>
          <a:ln w="3175" cap="flat" cmpd="sng" algn="ctr">
            <a:solidFill>
              <a:schemeClr val="accent1"/>
            </a:solidFill>
            <a:prstDash val="solid"/>
            <a:miter lim="800000"/>
            <a:tailEnd type="oval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000000"/>
                </a:solidFill>
                <a:latin typeface="Fira Sans Light"/>
                <a:ea typeface="Calibri"/>
                <a:cs typeface="Tahoma"/>
              </a:rPr>
              <a:t>Опуск</a:t>
            </a:r>
            <a:endParaRPr sz="1100">
              <a:latin typeface="Calibri"/>
              <a:ea typeface="Calibri"/>
              <a:cs typeface="Times New Roman"/>
            </a:endParaRPr>
          </a:p>
        </p:txBody>
      </p:sp>
      <p:sp>
        <p:nvSpPr>
          <p:cNvPr id="37" name="Выноска: линия без границы 36"/>
          <p:cNvSpPr/>
          <p:nvPr/>
        </p:nvSpPr>
        <p:spPr bwMode="auto">
          <a:xfrm>
            <a:off x="3653185" y="3179178"/>
            <a:ext cx="1509712" cy="449263"/>
          </a:xfrm>
          <a:prstGeom prst="callout1">
            <a:avLst>
              <a:gd name="adj1" fmla="val 22805"/>
              <a:gd name="adj2" fmla="val 51157"/>
              <a:gd name="adj3" fmla="val -186598"/>
              <a:gd name="adj4" fmla="val 50544"/>
            </a:avLst>
          </a:prstGeom>
          <a:noFill/>
          <a:ln w="3175" cap="flat" cmpd="sng" algn="ctr">
            <a:solidFill>
              <a:schemeClr val="accent1"/>
            </a:solidFill>
            <a:prstDash val="solid"/>
            <a:miter lim="800000"/>
            <a:tailEnd type="oval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000000"/>
                </a:solidFill>
                <a:latin typeface="Fira Sans Light"/>
                <a:ea typeface="Calibri"/>
                <a:cs typeface="Tahoma"/>
              </a:rPr>
              <a:t>Теплоизоляция</a:t>
            </a:r>
            <a:endParaRPr sz="1100">
              <a:latin typeface="Calibri"/>
              <a:ea typeface="Calibri"/>
              <a:cs typeface="Times New Roman"/>
            </a:endParaRPr>
          </a:p>
        </p:txBody>
      </p:sp>
      <p:sp>
        <p:nvSpPr>
          <p:cNvPr id="38" name="Выноска: линия без границы 37"/>
          <p:cNvSpPr/>
          <p:nvPr/>
        </p:nvSpPr>
        <p:spPr bwMode="auto">
          <a:xfrm>
            <a:off x="4779961" y="1535074"/>
            <a:ext cx="1509713" cy="488950"/>
          </a:xfrm>
          <a:prstGeom prst="callout1">
            <a:avLst>
              <a:gd name="adj1" fmla="val 88550"/>
              <a:gd name="adj2" fmla="val 50729"/>
              <a:gd name="adj3" fmla="val 207400"/>
              <a:gd name="adj4" fmla="val 50912"/>
            </a:avLst>
          </a:prstGeom>
          <a:noFill/>
          <a:ln w="3175" cap="flat" cmpd="sng" algn="ctr">
            <a:solidFill>
              <a:schemeClr val="accent1"/>
            </a:solidFill>
            <a:prstDash val="solid"/>
            <a:miter lim="800000"/>
            <a:tailEnd type="oval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000000"/>
                </a:solidFill>
                <a:latin typeface="Fira Sans Light"/>
                <a:ea typeface="Calibri"/>
                <a:cs typeface="Tahoma"/>
              </a:rPr>
              <a:t>Пружинный балансир</a:t>
            </a:r>
            <a:endParaRPr sz="1100">
              <a:latin typeface="Calibri"/>
              <a:ea typeface="Calibri"/>
              <a:cs typeface="Times New Roman"/>
            </a:endParaRPr>
          </a:p>
        </p:txBody>
      </p:sp>
      <p:sp>
        <p:nvSpPr>
          <p:cNvPr id="39" name="Выноска: линия без границы 38"/>
          <p:cNvSpPr/>
          <p:nvPr/>
        </p:nvSpPr>
        <p:spPr bwMode="auto">
          <a:xfrm>
            <a:off x="5541168" y="4178848"/>
            <a:ext cx="1081088" cy="479425"/>
          </a:xfrm>
          <a:prstGeom prst="callout1">
            <a:avLst>
              <a:gd name="adj1" fmla="val 45846"/>
              <a:gd name="adj2" fmla="val 73952"/>
              <a:gd name="adj3" fmla="val -116914"/>
              <a:gd name="adj4" fmla="val 118026"/>
            </a:avLst>
          </a:prstGeom>
          <a:noFill/>
          <a:ln w="3175" cap="flat" cmpd="sng" algn="ctr">
            <a:solidFill>
              <a:schemeClr val="accent1"/>
            </a:solidFill>
            <a:prstDash val="solid"/>
            <a:miter lim="800000"/>
            <a:tailEnd type="oval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000000"/>
                </a:solidFill>
                <a:latin typeface="Fira Sans Light"/>
                <a:ea typeface="Calibri"/>
                <a:cs typeface="Tahoma"/>
              </a:rPr>
              <a:t>Конусная крышка</a:t>
            </a:r>
            <a:endParaRPr sz="1100">
              <a:latin typeface="Calibri"/>
              <a:ea typeface="Calibri"/>
              <a:cs typeface="Times New Roman"/>
            </a:endParaRPr>
          </a:p>
        </p:txBody>
      </p:sp>
      <p:sp>
        <p:nvSpPr>
          <p:cNvPr id="40" name="Выноска: линия без границы 39"/>
          <p:cNvSpPr/>
          <p:nvPr/>
        </p:nvSpPr>
        <p:spPr bwMode="auto">
          <a:xfrm>
            <a:off x="5946656" y="1280470"/>
            <a:ext cx="1103313" cy="488950"/>
          </a:xfrm>
          <a:prstGeom prst="callout1">
            <a:avLst>
              <a:gd name="adj1" fmla="val 88550"/>
              <a:gd name="adj2" fmla="val 50729"/>
              <a:gd name="adj3" fmla="val 285557"/>
              <a:gd name="adj4" fmla="val 70210"/>
            </a:avLst>
          </a:prstGeom>
          <a:noFill/>
          <a:ln w="3175" cap="flat" cmpd="sng" algn="ctr">
            <a:solidFill>
              <a:schemeClr val="accent1"/>
            </a:solidFill>
            <a:prstDash val="solid"/>
            <a:miter lim="800000"/>
            <a:tailEnd type="oval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000000"/>
                </a:solidFill>
                <a:latin typeface="Fira Sans Light"/>
                <a:ea typeface="Calibri"/>
                <a:cs typeface="Tahoma"/>
              </a:rPr>
              <a:t>Дисковый          затвор</a:t>
            </a:r>
            <a:endParaRPr sz="1100">
              <a:latin typeface="Calibri"/>
              <a:ea typeface="Calibri"/>
              <a:cs typeface="Times New Roman"/>
            </a:endParaRPr>
          </a:p>
        </p:txBody>
      </p:sp>
      <p:sp>
        <p:nvSpPr>
          <p:cNvPr id="41" name="Выноска: линия без границы 40"/>
          <p:cNvSpPr/>
          <p:nvPr/>
        </p:nvSpPr>
        <p:spPr bwMode="auto">
          <a:xfrm>
            <a:off x="5272823" y="3608981"/>
            <a:ext cx="1160462" cy="477838"/>
          </a:xfrm>
          <a:prstGeom prst="callout1">
            <a:avLst>
              <a:gd name="adj1" fmla="val 1942"/>
              <a:gd name="adj2" fmla="val 53127"/>
              <a:gd name="adj3" fmla="val -91482"/>
              <a:gd name="adj4" fmla="val 128985"/>
            </a:avLst>
          </a:prstGeom>
          <a:noFill/>
          <a:ln w="3175" cap="flat" cmpd="sng" algn="ctr">
            <a:solidFill>
              <a:schemeClr val="accent1"/>
            </a:solidFill>
            <a:prstDash val="solid"/>
            <a:miter lim="800000"/>
            <a:tailEnd type="oval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000000"/>
                </a:solidFill>
                <a:latin typeface="Fira Sans Light"/>
                <a:ea typeface="Calibri"/>
                <a:cs typeface="Tahoma"/>
              </a:rPr>
              <a:t>Сигнализатор уровня</a:t>
            </a:r>
            <a:endParaRPr sz="1100">
              <a:latin typeface="Calibri"/>
              <a:ea typeface="Calibri"/>
              <a:cs typeface="Times New Roman"/>
            </a:endParaRPr>
          </a:p>
        </p:txBody>
      </p:sp>
      <p:sp>
        <p:nvSpPr>
          <p:cNvPr id="42" name="Выноска: линия без границы 41"/>
          <p:cNvSpPr/>
          <p:nvPr/>
        </p:nvSpPr>
        <p:spPr bwMode="auto">
          <a:xfrm>
            <a:off x="6656364" y="732064"/>
            <a:ext cx="1082675" cy="619125"/>
          </a:xfrm>
          <a:prstGeom prst="callout1">
            <a:avLst>
              <a:gd name="adj1" fmla="val 88550"/>
              <a:gd name="adj2" fmla="val 50729"/>
              <a:gd name="adj3" fmla="val 361048"/>
              <a:gd name="adj4" fmla="val 22892"/>
            </a:avLst>
          </a:prstGeom>
          <a:noFill/>
          <a:ln w="3175" cap="flat" cmpd="sng" algn="ctr">
            <a:solidFill>
              <a:schemeClr val="accent1"/>
            </a:solidFill>
            <a:prstDash val="solid"/>
            <a:miter lim="800000"/>
            <a:tailEnd type="oval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000000"/>
                </a:solidFill>
                <a:latin typeface="Fira Sans Light"/>
                <a:ea typeface="Calibri"/>
                <a:cs typeface="Tahoma"/>
              </a:rPr>
              <a:t>Шланг отвода паров</a:t>
            </a:r>
            <a:endParaRPr sz="1100">
              <a:latin typeface="Calibri"/>
              <a:ea typeface="Calibri"/>
              <a:cs typeface="Times New Roman"/>
            </a:endParaRPr>
          </a:p>
        </p:txBody>
      </p:sp>
      <p:sp>
        <p:nvSpPr>
          <p:cNvPr id="43" name="Выноска: линия без границы 42"/>
          <p:cNvSpPr/>
          <p:nvPr/>
        </p:nvSpPr>
        <p:spPr bwMode="auto">
          <a:xfrm>
            <a:off x="2732184" y="3685382"/>
            <a:ext cx="1509712" cy="449262"/>
          </a:xfrm>
          <a:prstGeom prst="callout1">
            <a:avLst>
              <a:gd name="adj1" fmla="val 1929"/>
              <a:gd name="adj2" fmla="val 50380"/>
              <a:gd name="adj3" fmla="val -257638"/>
              <a:gd name="adj4" fmla="val 49768"/>
            </a:avLst>
          </a:prstGeom>
          <a:noFill/>
          <a:ln w="3175" cap="flat" cmpd="sng" algn="ctr">
            <a:solidFill>
              <a:schemeClr val="accent1"/>
            </a:solidFill>
            <a:prstDash val="solid"/>
            <a:miter lim="800000"/>
            <a:tailEnd type="oval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defRPr/>
            </a:pPr>
            <a:r>
              <a:rPr lang="ru-RU" sz="1100">
                <a:solidFill>
                  <a:srgbClr val="000000"/>
                </a:solidFill>
                <a:latin typeface="Fira Sans Light"/>
                <a:ea typeface="Calibri"/>
                <a:cs typeface="Tahoma"/>
              </a:rPr>
              <a:t>Шарнирное соединение</a:t>
            </a:r>
            <a:endParaRPr sz="1100">
              <a:latin typeface="Calibri"/>
              <a:ea typeface="Calibri"/>
              <a:cs typeface="Times New Roman"/>
            </a:endParaRPr>
          </a:p>
        </p:txBody>
      </p:sp>
      <p:sp>
        <p:nvSpPr>
          <p:cNvPr id="44" name="TextBox 43"/>
          <p:cNvSpPr txBox="1"/>
          <p:nvPr/>
        </p:nvSpPr>
        <p:spPr bwMode="auto">
          <a:xfrm>
            <a:off x="327289" y="1334286"/>
            <a:ext cx="2704996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Устройство предназначено для осуществления закрытого наполнения автоцистерн высоковязкими нефтепродуктами через верхнюю горловину.</a:t>
            </a:r>
            <a:endParaRPr/>
          </a:p>
          <a:p>
            <a:pPr indent="180000" algn="just">
              <a:defRPr/>
            </a:pP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Устройство представляет собой конструкцию из нескольких трубопроводов, соединенных 4-мя шарнирами. Применение шарниров позволяет сделать конструкцию из жестких труб гибкой. С помощью шарнирных соединений производится установка опуска относительно горловины цистерны. </a:t>
            </a:r>
            <a:endParaRPr/>
          </a:p>
          <a:p>
            <a:pPr indent="180000" algn="just">
              <a:defRPr/>
            </a:pP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Конструкция уравновешена при помощи пружинного балансира и управляется одним оператором вручную.</a:t>
            </a:r>
            <a:endParaRPr/>
          </a:p>
          <a:p>
            <a:pPr indent="180000" algn="just">
              <a:defRPr/>
            </a:pP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Благодаря своей подвижной конструкции устройство может компактно размещаться вдоль эстакады, не мешая движению транспорта.</a:t>
            </a: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13995" y="1019174"/>
          <a:ext cx="5561691" cy="38617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22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694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2774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Рабочая среда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Вязкий нефтепродукт</a:t>
                      </a:r>
                      <a:endParaRPr sz="10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3412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Максимальная производительность 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м</a:t>
                      </a:r>
                      <a:r>
                        <a:rPr lang="ru-RU" sz="1100" baseline="3000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/ч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] 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85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264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Тип размещения 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На улице, без навеса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4082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Температура окружающего воздуха 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°С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]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от -40 до + 40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908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Максимальная температура рабочей среды [°С]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180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758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Диаметр устройства загрузки 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DN 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[мм]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100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0458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Тип обогрева 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электрический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6467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Тип налива 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закрытый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879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Диаметр шланга отвода паров 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DN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 [мм]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50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2476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Рабочая зона 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мм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]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4000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880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Габаритные размеры ДхШхВ 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мм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]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3700х1100х2600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063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Масса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 [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кг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]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250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582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Срок службы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 [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лет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]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10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2774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Страна производства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Турция</a:t>
                      </a:r>
                      <a:endParaRPr sz="10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238" marR="6223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62188" y="1135063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62188" y="1592263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7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8" name="Управляющая кнопка: &quot;На главную&quot; 7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4" action="ppaction://hlinksldjump" highlightClick="1"/>
          </p:cNvPr>
          <p:cNvSpPr/>
          <p:nvPr/>
        </p:nvSpPr>
        <p:spPr bwMode="auto">
          <a:xfrm>
            <a:off x="7975891" y="7029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35443" t="31244" r="31882" b="30006"/>
          <a:stretch/>
        </p:blipFill>
        <p:spPr bwMode="auto">
          <a:xfrm flipH="1">
            <a:off x="3790979" y="1304888"/>
            <a:ext cx="3236980" cy="3838612"/>
          </a:xfrm>
          <a:prstGeom prst="rect">
            <a:avLst/>
          </a:prstGeom>
          <a:ln>
            <a:noFill/>
          </a:ln>
        </p:spPr>
      </p:pic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" action="ppaction://hlinkshowjump?jump=nextslide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11126" y="313833"/>
            <a:ext cx="7544154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Мобильная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платформа загрузки автотранспорта | MTL</a:t>
            </a:r>
            <a:endParaRPr/>
          </a:p>
          <a:p>
            <a:pPr>
              <a:lnSpc>
                <a:spcPct val="80000"/>
              </a:lnSpc>
              <a:defRPr/>
            </a:pP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5378285" y="4575802"/>
            <a:ext cx="882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Входная лестница</a:t>
            </a:r>
            <a:endParaRPr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5978368" y="4843344"/>
            <a:ext cx="483392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 bwMode="auto">
          <a:xfrm>
            <a:off x="6592766" y="1890717"/>
            <a:ext cx="845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Мостик </a:t>
            </a:r>
            <a:endParaRPr/>
          </a:p>
          <a:p>
            <a:pPr>
              <a:defRPr/>
            </a:pPr>
            <a:r>
              <a:rPr lang="ru-RU" sz="900"/>
              <a:t>переходной</a:t>
            </a:r>
            <a:endParaRPr/>
          </a:p>
        </p:txBody>
      </p:sp>
      <p:cxnSp>
        <p:nvCxnSpPr>
          <p:cNvPr id="23" name="Соединитель: уступ 22"/>
          <p:cNvCxnSpPr>
            <a:cxnSpLocks/>
            <a:stCxn id="22" idx="0"/>
          </p:cNvCxnSpPr>
          <p:nvPr/>
        </p:nvCxnSpPr>
        <p:spPr bwMode="auto">
          <a:xfrm rot="16199999" flipV="1">
            <a:off x="6473898" y="1349030"/>
            <a:ext cx="203328" cy="880048"/>
          </a:xfrm>
          <a:prstGeom prst="bentConnector2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 bwMode="auto">
          <a:xfrm>
            <a:off x="3380533" y="4235809"/>
            <a:ext cx="11253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Каплесборник </a:t>
            </a:r>
            <a:endParaRPr/>
          </a:p>
        </p:txBody>
      </p:sp>
      <p:cxnSp>
        <p:nvCxnSpPr>
          <p:cNvPr id="25" name="Соединитель: уступ 31"/>
          <p:cNvCxnSpPr>
            <a:cxnSpLocks/>
          </p:cNvCxnSpPr>
          <p:nvPr/>
        </p:nvCxnSpPr>
        <p:spPr bwMode="auto">
          <a:xfrm flipV="1">
            <a:off x="3969558" y="3224194"/>
            <a:ext cx="433721" cy="108843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 bwMode="auto">
          <a:xfrm>
            <a:off x="3638962" y="1289979"/>
            <a:ext cx="833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Шкаф управления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3036516" y="2456334"/>
            <a:ext cx="104890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Рукав налива</a:t>
            </a:r>
            <a:endParaRPr/>
          </a:p>
        </p:txBody>
      </p:sp>
      <p:cxnSp>
        <p:nvCxnSpPr>
          <p:cNvPr id="28" name="Прямая со стрелкой 27"/>
          <p:cNvCxnSpPr>
            <a:cxnSpLocks/>
          </p:cNvCxnSpPr>
          <p:nvPr/>
        </p:nvCxnSpPr>
        <p:spPr bwMode="auto">
          <a:xfrm>
            <a:off x="4374881" y="1557538"/>
            <a:ext cx="577595" cy="33859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cxnSpLocks/>
          </p:cNvCxnSpPr>
          <p:nvPr/>
        </p:nvCxnSpPr>
        <p:spPr bwMode="auto">
          <a:xfrm flipV="1">
            <a:off x="3672435" y="1934451"/>
            <a:ext cx="460455" cy="579006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46" name="TextBox 45"/>
          <p:cNvSpPr txBox="1"/>
          <p:nvPr/>
        </p:nvSpPr>
        <p:spPr bwMode="auto">
          <a:xfrm>
            <a:off x="6636123" y="2984052"/>
            <a:ext cx="1005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Рама с ограждениями</a:t>
            </a:r>
            <a:endParaRPr/>
          </a:p>
        </p:txBody>
      </p:sp>
      <p:cxnSp>
        <p:nvCxnSpPr>
          <p:cNvPr id="47" name="Прямая со стрелкой 46"/>
          <p:cNvCxnSpPr>
            <a:cxnSpLocks/>
          </p:cNvCxnSpPr>
          <p:nvPr/>
        </p:nvCxnSpPr>
        <p:spPr bwMode="auto">
          <a:xfrm flipH="1" flipV="1">
            <a:off x="5976224" y="2571750"/>
            <a:ext cx="728799" cy="465466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397107" y="1789054"/>
            <a:ext cx="246655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Мобильная платформа загрузки автотранспорта MTL нашего производства предназначена для безопасного  и удобного проведения наливных работ в автоцистерны. </a:t>
            </a:r>
            <a:endParaRPr/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Платформа MTL, оборудованная двумя рукавами закрытого налива и двумя переходными мостиками, позволяет проводить операции налива на двух автоцистернах одновременно.</a:t>
            </a:r>
            <a:endParaRPr/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Доступ на платформу загрузки с нижнего уровня осуществляется при помощи входной лестницы, к люку автоцистерны при помощи переходных мостиков.</a:t>
            </a:r>
            <a:endParaRPr/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62188" y="1135063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62188" y="1592263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7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8" name="Управляющая кнопка: &quot;На главную&quot; 7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32534" y="1019173"/>
          <a:ext cx="5813986" cy="37661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3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0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0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Рабочая среда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Вязкий нефтепродукт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76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Общая производительность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</a:t>
                      </a:r>
                      <a:r>
                        <a:rPr lang="ru-RU" sz="1200" b="0" baseline="30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/ч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 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110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Тип размещения 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 улице, без навеса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Температура окружающего воздуха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°С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От -20 до + 40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Температура рабочей среды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[°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От 110 до 180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Количество постов налива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шт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.]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Количество переходных мостиков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шт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.]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en-US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708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Рукав налива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Диаметр рукава налива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DN 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[мм]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Тип обогрева 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электрический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Тип налива 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закрытый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Диаметр шланга отвода паров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DN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[мм]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50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Рабочая зона рукава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мм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4000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Рабочая зона мостика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мм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1500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Габаритные размеры ДхШхВ 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мм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7800х6200х6600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Масса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кг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2700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Срок службы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[</a:t>
                      </a: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лет</a:t>
                      </a:r>
                      <a:r>
                        <a:rPr lang="en-US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]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708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Страна производства</a:t>
                      </a:r>
                      <a:endParaRPr sz="12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Турция</a:t>
                      </a:r>
                      <a:endParaRPr sz="12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3883" marR="53883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Управляющая кнопка: &quot;На главную&quot; 2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4" action="ppaction://hlinksldjump" highlightClick="1"/>
          </p:cNvPr>
          <p:cNvSpPr/>
          <p:nvPr/>
        </p:nvSpPr>
        <p:spPr bwMode="auto">
          <a:xfrm>
            <a:off x="7975891" y="7029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409966" y="1646842"/>
            <a:ext cx="3555833" cy="3461077"/>
          </a:xfrm>
          <a:prstGeom prst="rect">
            <a:avLst/>
          </a:prstGeom>
          <a:noFill/>
        </p:spPr>
      </p:pic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" action="ppaction://hlinkshowjump?jump=nextslide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11126" y="313833"/>
            <a:ext cx="7338414" cy="18651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Мобильная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платформа загрузки и разгрузки автотранспорта 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  <a:p>
            <a:pPr>
              <a:lnSpc>
                <a:spcPct val="80000"/>
              </a:lnSpc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| MTL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U</a:t>
            </a:r>
            <a:endParaRPr lang="ru-RU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  <a:p>
            <a:pPr>
              <a:lnSpc>
                <a:spcPct val="80000"/>
              </a:lnSpc>
              <a:defRPr/>
            </a:pP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3470711" y="3503380"/>
            <a:ext cx="882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Входная лестница</a:t>
            </a:r>
            <a:endParaRPr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070793" y="3770922"/>
            <a:ext cx="669930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 bwMode="auto">
          <a:xfrm>
            <a:off x="6075547" y="1351248"/>
            <a:ext cx="1018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Площадка обслуживания</a:t>
            </a:r>
            <a:endParaRPr lang="en-US" sz="900"/>
          </a:p>
        </p:txBody>
      </p:sp>
      <p:cxnSp>
        <p:nvCxnSpPr>
          <p:cNvPr id="23" name="Соединитель: уступ 22"/>
          <p:cNvCxnSpPr>
            <a:cxnSpLocks/>
          </p:cNvCxnSpPr>
          <p:nvPr/>
        </p:nvCxnSpPr>
        <p:spPr bwMode="auto">
          <a:xfrm flipH="1">
            <a:off x="5649796" y="1676594"/>
            <a:ext cx="570268" cy="1150505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 bwMode="auto">
          <a:xfrm>
            <a:off x="3657672" y="1392747"/>
            <a:ext cx="1125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Переходной</a:t>
            </a:r>
            <a:endParaRPr/>
          </a:p>
          <a:p>
            <a:pPr>
              <a:defRPr/>
            </a:pPr>
            <a:r>
              <a:rPr lang="ru-RU" sz="900"/>
              <a:t>мостик </a:t>
            </a:r>
            <a:endParaRPr/>
          </a:p>
        </p:txBody>
      </p:sp>
      <p:cxnSp>
        <p:nvCxnSpPr>
          <p:cNvPr id="25" name="Соединитель: уступ 31"/>
          <p:cNvCxnSpPr>
            <a:cxnSpLocks/>
          </p:cNvCxnSpPr>
          <p:nvPr/>
        </p:nvCxnSpPr>
        <p:spPr bwMode="auto">
          <a:xfrm flipH="1" flipV="1">
            <a:off x="5415336" y="4470742"/>
            <a:ext cx="787066" cy="155382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 bwMode="auto">
          <a:xfrm>
            <a:off x="6155350" y="4370225"/>
            <a:ext cx="833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Система</a:t>
            </a:r>
            <a:endParaRPr/>
          </a:p>
          <a:p>
            <a:pPr>
              <a:defRPr/>
            </a:pPr>
            <a:r>
              <a:rPr lang="ru-RU" sz="900"/>
              <a:t>слива</a:t>
            </a: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4874782" y="1151263"/>
            <a:ext cx="104890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Устройство верхнего налива</a:t>
            </a:r>
            <a:endParaRPr/>
          </a:p>
        </p:txBody>
      </p:sp>
      <p:cxnSp>
        <p:nvCxnSpPr>
          <p:cNvPr id="28" name="Прямая со стрелкой 27"/>
          <p:cNvCxnSpPr>
            <a:cxnSpLocks/>
          </p:cNvCxnSpPr>
          <p:nvPr/>
        </p:nvCxnSpPr>
        <p:spPr bwMode="auto">
          <a:xfrm>
            <a:off x="4374881" y="1557538"/>
            <a:ext cx="577595" cy="33859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cxnSpLocks/>
          </p:cNvCxnSpPr>
          <p:nvPr/>
        </p:nvCxnSpPr>
        <p:spPr bwMode="auto">
          <a:xfrm>
            <a:off x="5379506" y="1535914"/>
            <a:ext cx="414040" cy="266522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46" name="TextBox 45"/>
          <p:cNvSpPr txBox="1"/>
          <p:nvPr/>
        </p:nvSpPr>
        <p:spPr bwMode="auto">
          <a:xfrm>
            <a:off x="6636123" y="2984052"/>
            <a:ext cx="1005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Рама с ограждениями</a:t>
            </a:r>
            <a:endParaRPr/>
          </a:p>
        </p:txBody>
      </p:sp>
      <p:cxnSp>
        <p:nvCxnSpPr>
          <p:cNvPr id="47" name="Прямая со стрелкой 46"/>
          <p:cNvCxnSpPr>
            <a:cxnSpLocks/>
          </p:cNvCxnSpPr>
          <p:nvPr/>
        </p:nvCxnSpPr>
        <p:spPr bwMode="auto">
          <a:xfrm flipH="1" flipV="1">
            <a:off x="5976224" y="2571750"/>
            <a:ext cx="728799" cy="465466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397107" y="1789054"/>
            <a:ext cx="246655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Мобильная платформа загрузки автотранспорта MTL нашего производства предназначена для безопасного  и удобного проведения наливных работ в автоцистерны. </a:t>
            </a:r>
            <a:endParaRPr/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Платформа MTL, оборудованная двумя рукавами закрытого налива и двумя переходными мостиками, позволяет проводить операции налива на двух автоцистернах одновременно.</a:t>
            </a:r>
            <a:endParaRPr/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Доступ на платформу загрузки с нижнего уровня осуществляется при помощи входной лестницы, к люку автоцистерны при помощи переходных мостиков.</a:t>
            </a:r>
            <a:endParaRPr/>
          </a:p>
        </p:txBody>
      </p:sp>
      <p:cxnSp>
        <p:nvCxnSpPr>
          <p:cNvPr id="16" name="Соединитель: уступ 31"/>
          <p:cNvCxnSpPr>
            <a:cxnSpLocks/>
          </p:cNvCxnSpPr>
          <p:nvPr/>
        </p:nvCxnSpPr>
        <p:spPr bwMode="auto">
          <a:xfrm>
            <a:off x="2988651" y="4586416"/>
            <a:ext cx="688609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2303019" y="4401750"/>
            <a:ext cx="83379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Устройство нижнего слива</a:t>
            </a: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262188" y="1135063"/>
            <a:ext cx="9144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262188" y="1592263"/>
            <a:ext cx="9144000" cy="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7" name="Заголовок 6"/>
          <p:cNvSpPr txBox="1"/>
          <p:nvPr/>
        </p:nvSpPr>
        <p:spPr bwMode="auto">
          <a:xfrm>
            <a:off x="250962" y="205555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8" name="Управляющая кнопка: &quot;На главную&quot; 7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77642" y="1019174"/>
          <a:ext cx="6834398" cy="3668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96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7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8216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Климатическое исполнение и категория размещения по ГОСТ 15150-69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У1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Температура окружающей среды, ºС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от -36 до +42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832">
                <a:tc rowSpan="2"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Класс взрывоопасной зоны по ПУЭ, гл. 7.3, по ГОСТ 31610.10-1-2022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06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Категория наружной установки по пожарной опасности по СП 12.13130.2009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В-1г, 2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686">
                <a:tc vMerge="1">
                  <a:txBody>
                    <a:bodyPr/>
                    <a:lstStyle/>
                    <a:p>
                      <a:pPr>
                        <a:defRPr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АН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Место расположения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наружное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Показатели работы и характеристики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Тип налива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Верхний, закрытый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Пропускная способность налива, макс м</a:t>
                      </a:r>
                      <a:r>
                        <a:rPr lang="ru-RU" sz="900" b="0" baseline="30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/ч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150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Пропускная способность слива, макс м</a:t>
                      </a:r>
                      <a:r>
                        <a:rPr lang="ru-RU" sz="900" b="0" baseline="30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/ч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60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Рабочее давление, МПа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0,6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Диаметр условного прохода при наливе, мм 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100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Диаметр условного прохода при сливе, мм 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100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Расчетное давление трубопроводов, МПа (изб.)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1,6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Отвод паров при наливе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Предусмотрен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Зона обслуживания устройств, не менее, м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 устройство налива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3,0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52832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- устройство слива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3,0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971349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Счетчик-расходомер массовый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342900" lvl="0" indent="-342900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"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точность измерения массы, %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 marL="342900" lvl="0" indent="-342900"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Font typeface="Symbol"/>
                        <a:buChar char=""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точность измерения объёма, %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точность измерения средней плотности, кг/м</a:t>
                      </a:r>
                      <a:r>
                        <a:rPr lang="ru-RU" sz="900" b="0" baseline="300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3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± 0,25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± 0,25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90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± 0,5</a:t>
                      </a:r>
                      <a:endParaRPr sz="10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968" marR="39968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9" name="Управляющая кнопка: &quot;Пустой&quot; 8">
            <a:hlinkClick r:id="" action="ppaction://hlinkshowjump?jump=nextslide" highlightClick="1"/>
          </p:cNvPr>
          <p:cNvSpPr/>
          <p:nvPr/>
        </p:nvSpPr>
        <p:spPr bwMode="auto">
          <a:xfrm>
            <a:off x="7965222" y="106052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Далее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Управляющая кнопка: &quot;Пустой&quot; 11">
            <a:hlinkClick r:id="rId4" action="ppaction://hlinksldjump" highlightClick="1"/>
          </p:cNvPr>
          <p:cNvSpPr/>
          <p:nvPr/>
        </p:nvSpPr>
        <p:spPr bwMode="auto">
          <a:xfrm>
            <a:off x="7965222" y="68634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4379" y="1074420"/>
          <a:ext cx="6202679" cy="36728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6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13111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Параметры питающей сети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230 В, 50 Гц – оборудование аппаратуры обработки информации; 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24 В – напряжение питания датчиков; 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  <a:p>
                      <a:pPr>
                        <a:lnSpc>
                          <a:spcPct val="106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400/230 В, 50 Гц – для силового оборудования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Переходной мостик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Предусмотрен 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Шлагбаум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Предусмотрен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Светофор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Предусмотрен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Газоанализатор стационарный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Предусмотрен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Система автоматизации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Предусмотрена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 u="non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Габаритные размеры</a:t>
                      </a:r>
                      <a:endParaRPr sz="1600" b="0" u="non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 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Длина,</a:t>
                      </a:r>
                      <a:r>
                        <a:rPr lang="en-US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L,</a:t>
                      </a: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мм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9600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Ширина, </a:t>
                      </a:r>
                      <a:r>
                        <a:rPr lang="en-US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W, </a:t>
                      </a: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мм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6200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Высота, </a:t>
                      </a:r>
                      <a:r>
                        <a:rPr lang="en-US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H, </a:t>
                      </a: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мм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6500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Масса изделия, не более, кг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7000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40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Срок службы, не менее, лет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20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030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 b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Страна производства</a:t>
                      </a:r>
                      <a:endParaRPr sz="1600" b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05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Турция/Россия</a:t>
                      </a:r>
                      <a:endParaRPr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5" name="Управляющая кнопка: &quot;На главную&quot; 4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8" name="Управляющая кнопка: &quot;Пустой&quot; 7">
            <a:hlinkClick r:id="" action="ppaction://hlinkshowjump?jump=previousslide" highlightClick="1"/>
          </p:cNvPr>
          <p:cNvSpPr/>
          <p:nvPr/>
        </p:nvSpPr>
        <p:spPr bwMode="auto">
          <a:xfrm>
            <a:off x="7965223" y="106832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4" action="ppaction://hlinksldjump" highlightClick="1"/>
          </p:cNvPr>
          <p:cNvSpPr/>
          <p:nvPr/>
        </p:nvSpPr>
        <p:spPr bwMode="auto">
          <a:xfrm>
            <a:off x="7965222" y="68634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3532" y="1008702"/>
            <a:ext cx="5986498" cy="4134798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Области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применения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rcRect t="-4827" b="4826"/>
          <a:stretch/>
        </p:blipFill>
        <p:spPr bwMode="auto">
          <a:xfrm>
            <a:off x="943608" y="882415"/>
            <a:ext cx="5884720" cy="41940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609" y="912733"/>
            <a:ext cx="5884710" cy="169857"/>
          </a:xfrm>
          <a:prstGeom prst="rect">
            <a:avLst/>
          </a:prstGeom>
        </p:spPr>
      </p:pic>
      <p:sp>
        <p:nvSpPr>
          <p:cNvPr id="6" name="Управляющая кнопка: &quot;На главную&quot; 5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Управляющая кнопка: &quot;Пустой&quot; 20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Области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применения</a:t>
            </a:r>
            <a:endParaRPr sz="3600"/>
          </a:p>
        </p:txBody>
      </p:sp>
      <p:sp>
        <p:nvSpPr>
          <p:cNvPr id="2" name="Управляющая кнопка: &quot;На главную&quot; 1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6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38612" y="1047347"/>
            <a:ext cx="6512458" cy="3830430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4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1" name="Управляющая кнопка: &quot;Пустой&quot; 20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Управляющая кнопка: &quot;На главную&quot; 3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00144" y="1033166"/>
            <a:ext cx="6389394" cy="3872144"/>
          </a:xfrm>
          <a:prstGeom prst="rect">
            <a:avLst/>
          </a:prstGeom>
        </p:spPr>
      </p:pic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Управляющая кнопка: &quot;Пустой&quot; 23">
            <a:hlinkClick r:id="" action="ppaction://hlinkshowjump?jump=previousslide" highlightClick="1"/>
          </p:cNvPr>
          <p:cNvSpPr/>
          <p:nvPr/>
        </p:nvSpPr>
        <p:spPr bwMode="auto">
          <a:xfrm>
            <a:off x="7975889" y="109886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5" action="ppaction://hlinksldjump" highlightClick="1"/>
          </p:cNvPr>
          <p:cNvSpPr/>
          <p:nvPr/>
        </p:nvSpPr>
        <p:spPr bwMode="auto">
          <a:xfrm>
            <a:off x="7975889" y="1466615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96578" y="1033166"/>
            <a:ext cx="6396525" cy="3872144"/>
          </a:xfrm>
          <a:prstGeom prst="rect">
            <a:avLst/>
          </a:prstGeom>
        </p:spPr>
      </p:pic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Управляющая кнопка: &quot;Пустой&quot; 23">
            <a:hlinkClick r:id="" action="ppaction://hlinkshowjump?jump=previousslide" highlightClick="1"/>
          </p:cNvPr>
          <p:cNvSpPr/>
          <p:nvPr/>
        </p:nvSpPr>
        <p:spPr bwMode="auto">
          <a:xfrm>
            <a:off x="7975889" y="109886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5" action="ppaction://hlinksldjump" highlightClick="1"/>
          </p:cNvPr>
          <p:cNvSpPr/>
          <p:nvPr/>
        </p:nvSpPr>
        <p:spPr bwMode="auto">
          <a:xfrm>
            <a:off x="7975889" y="1466615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01588" y="1027788"/>
            <a:ext cx="6386506" cy="3877522"/>
          </a:xfrm>
          <a:prstGeom prst="rect">
            <a:avLst/>
          </a:prstGeom>
        </p:spPr>
      </p:pic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Управляющая кнопка: &quot;Пустой&quot; 23">
            <a:hlinkClick r:id="" action="ppaction://hlinkshowjump?jump=previousslide" highlightClick="1"/>
          </p:cNvPr>
          <p:cNvSpPr/>
          <p:nvPr/>
        </p:nvSpPr>
        <p:spPr bwMode="auto">
          <a:xfrm>
            <a:off x="7975889" y="109886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5" action="ppaction://hlinksldjump" highlightClick="1"/>
          </p:cNvPr>
          <p:cNvSpPr/>
          <p:nvPr/>
        </p:nvSpPr>
        <p:spPr bwMode="auto">
          <a:xfrm>
            <a:off x="7975889" y="1466615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12279" y="1027788"/>
            <a:ext cx="6365123" cy="3877522"/>
          </a:xfrm>
          <a:prstGeom prst="rect">
            <a:avLst/>
          </a:prstGeom>
        </p:spPr>
      </p:pic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Управляющая кнопка: &quot;Пустой&quot; 22">
            <a:hlinkClick r:id="" action="ppaction://hlinkshowjump?jump=previousslide" highlightClick="1"/>
          </p:cNvPr>
          <p:cNvSpPr/>
          <p:nvPr/>
        </p:nvSpPr>
        <p:spPr bwMode="auto">
          <a:xfrm>
            <a:off x="7975889" y="109886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5" action="ppaction://hlinksldjump" highlightClick="1"/>
          </p:cNvPr>
          <p:cNvSpPr/>
          <p:nvPr/>
        </p:nvSpPr>
        <p:spPr bwMode="auto">
          <a:xfrm>
            <a:off x="7975889" y="1466615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14745" y="1028012"/>
            <a:ext cx="6360191" cy="3877298"/>
          </a:xfrm>
          <a:prstGeom prst="rect">
            <a:avLst/>
          </a:prstGeom>
        </p:spPr>
      </p:pic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rcRect l="6265" t="8648" r="6986" b="4483"/>
          <a:stretch/>
        </p:blipFill>
        <p:spPr bwMode="auto">
          <a:xfrm flipH="1">
            <a:off x="3675887" y="1092606"/>
            <a:ext cx="4067614" cy="4050894"/>
          </a:xfrm>
          <a:prstGeom prst="rect">
            <a:avLst/>
          </a:prstGeom>
        </p:spPr>
      </p:pic>
      <p:sp>
        <p:nvSpPr>
          <p:cNvPr id="7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Мобильный </a:t>
            </a:r>
            <a:endParaRPr/>
          </a:p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мини-терминал</a:t>
            </a:r>
            <a:endParaRPr sz="440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305921" y="1845710"/>
            <a:ext cx="371159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Полностью готовый к эксплуатации объект, который</a:t>
            </a:r>
            <a:endParaRPr/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включает в себя необходимое оборудование для приема, учёта и хранения вязких и застывающих жидкостей c поддержанием их физико-химических свойств.</a:t>
            </a:r>
            <a:endParaRPr/>
          </a:p>
          <a:p>
            <a:pPr indent="180000" algn="just">
              <a:defRPr/>
            </a:pP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Мобильные терминалы занимают минимум производственной площади, быстро развертываются и легко перемещаются с помощью автомобильного транспорта. </a:t>
            </a:r>
            <a:endParaRPr/>
          </a:p>
          <a:p>
            <a:pPr indent="180000" algn="just">
              <a:defRPr/>
            </a:pP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Терминалы - идеальное инженерное решение для организации технологического процесса подготовки битума к использованию на АБЗ. Также комплекс оборудования может применяться на предприятиях нефтеперерабатывающей, химической, пищевой и других отраслей промышленности.</a:t>
            </a:r>
            <a:endParaRPr/>
          </a:p>
          <a:p>
            <a:pPr indent="180000" algn="just">
              <a:defRPr/>
            </a:pP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В зависимости от потребностей клиента состав оборудования может быть расширен, а объём хранения увеличен.</a:t>
            </a:r>
            <a:endParaRPr/>
          </a:p>
        </p:txBody>
      </p:sp>
      <p:sp>
        <p:nvSpPr>
          <p:cNvPr id="13" name="Управляющая кнопка: &quot;На главную&quot; 12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Управляющая кнопка: &quot;Пустой&quot; 13">
            <a:hlinkClick r:id="rId4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6" name="Управляющая кнопка: &quot;Пустой&quot; 15">
            <a:hlinkClick r:id="rId5" action="ppaction://hlinksldjump" highlightClick="1"/>
          </p:cNvPr>
          <p:cNvSpPr/>
          <p:nvPr/>
        </p:nvSpPr>
        <p:spPr bwMode="auto">
          <a:xfrm>
            <a:off x="7975887" y="214063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&quot;Пустой&quot; 16">
            <a:hlinkClick r:id="rId6" action="ppaction://hlinksldjump" highlightClick="1"/>
          </p:cNvPr>
          <p:cNvSpPr/>
          <p:nvPr/>
        </p:nvSpPr>
        <p:spPr bwMode="auto">
          <a:xfrm>
            <a:off x="7975887" y="179201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Область применения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Управляющая кнопка: &quot;Пустой&quot; 17">
            <a:hlinkClick r:id="rId7" action="ppaction://hlinksldjump" highlightClick="1"/>
          </p:cNvPr>
          <p:cNvSpPr/>
          <p:nvPr/>
        </p:nvSpPr>
        <p:spPr bwMode="auto">
          <a:xfrm>
            <a:off x="7975887" y="108460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Конструкция ММТ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Управляющая кнопка: &quot;Пустой&quot; 18">
            <a:hlinkClick r:id="rId8" action="ppaction://hlinksldjump" highlightClick="1"/>
          </p:cNvPr>
          <p:cNvSpPr/>
          <p:nvPr/>
        </p:nvSpPr>
        <p:spPr bwMode="auto">
          <a:xfrm>
            <a:off x="7975887" y="1443401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Состав ММТ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/>
          <p:cNvGraphicFramePr>
            <a:graphicFrameLocks noGrp="1"/>
          </p:cNvGraphicFramePr>
          <p:nvPr/>
        </p:nvGraphicFramePr>
        <p:xfrm>
          <a:off x="381730" y="1292621"/>
          <a:ext cx="6869360" cy="35813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424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52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9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03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73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372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900">
                        <a:latin typeface="TT Neoris"/>
                      </a:endParaRPr>
                    </a:p>
                  </a:txBody>
                  <a:tcPr marL="68580" marR="68580" marT="34290" marB="34290"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tr-TR" sz="1100" b="1">
                          <a:latin typeface="TT Neoris"/>
                        </a:rPr>
                        <a:t>MMT-200</a:t>
                      </a:r>
                      <a:endParaRPr lang="ru-RU" sz="1100" b="1">
                        <a:latin typeface="TT Neoris"/>
                      </a:endParaRPr>
                    </a:p>
                  </a:txBody>
                  <a:tcPr marL="68580" marR="68580" marT="34290" marB="34290"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tr-TR" sz="1100" b="1">
                          <a:latin typeface="TT Neoris"/>
                        </a:rPr>
                        <a:t>MMT-400</a:t>
                      </a:r>
                      <a:endParaRPr lang="ru-RU" sz="1100" b="1">
                        <a:latin typeface="TT Neoris"/>
                      </a:endParaRPr>
                    </a:p>
                  </a:txBody>
                  <a:tcPr marL="68580" marR="68580" marT="34290" marB="34290"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tr-TR" sz="1100" b="1">
                          <a:latin typeface="TT Neoris"/>
                        </a:rPr>
                        <a:t>MMT-600</a:t>
                      </a:r>
                      <a:endParaRPr lang="ru-RU" sz="1100" b="1">
                        <a:latin typeface="TT Neoris"/>
                      </a:endParaRPr>
                    </a:p>
                  </a:txBody>
                  <a:tcPr marL="68580" marR="68580" marT="34290" marB="34290"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9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Рабочая среда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Вязкие и застывающие жидкости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9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Климатические условия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Умеренный климат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3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Температура окружающей среды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от - 40 до + 40</a:t>
                      </a:r>
                      <a:r>
                        <a:rPr lang="tr-TR" sz="900">
                          <a:latin typeface="TT Neoris"/>
                        </a:rPr>
                        <a:t> </a:t>
                      </a:r>
                      <a:r>
                        <a:rPr lang="ru-RU" sz="900">
                          <a:latin typeface="TT Neoris"/>
                        </a:rPr>
                        <a:t>°С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9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Максимальная температура рабочей среды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180 </a:t>
                      </a:r>
                      <a:r>
                        <a:rPr lang="ru-RU" sz="900" b="0">
                          <a:latin typeface="TT Neoris"/>
                        </a:rPr>
                        <a:t>°С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63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Установленная электрическая мощность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tr-TR" sz="900">
                          <a:latin typeface="TT Neoris"/>
                        </a:rPr>
                        <a:t>6</a:t>
                      </a:r>
                      <a:r>
                        <a:rPr lang="ru-RU" sz="900">
                          <a:latin typeface="TT Neoris"/>
                        </a:rPr>
                        <a:t>0 кВт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9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Напряжение питания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tr-TR" sz="900">
                          <a:latin typeface="TT Neoris"/>
                        </a:rPr>
                        <a:t>3</a:t>
                      </a:r>
                      <a:r>
                        <a:rPr lang="ru-RU" sz="900">
                          <a:latin typeface="TT Neoris"/>
                        </a:rPr>
                        <a:t>8</a:t>
                      </a:r>
                      <a:r>
                        <a:rPr lang="tr-TR" sz="900">
                          <a:latin typeface="TT Neoris"/>
                        </a:rPr>
                        <a:t>0 </a:t>
                      </a:r>
                      <a:r>
                        <a:rPr lang="ru-RU" sz="900">
                          <a:latin typeface="TT Neoris"/>
                        </a:rPr>
                        <a:t>В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9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Полезный объём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200 м³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400 м³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600 м³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96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Площадь терминала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150 м²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 b="0">
                          <a:latin typeface="TT Neoris"/>
                        </a:rPr>
                        <a:t>225 м²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 b="0">
                          <a:latin typeface="TT Neoris"/>
                        </a:rPr>
                        <a:t>300 м²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3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0">
                          <a:latin typeface="TT Neoris"/>
                        </a:rPr>
                        <a:t>Система нагрева резервуара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ru-RU" sz="900">
                        <a:latin typeface="TT Neoris"/>
                      </a:endParaRPr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ru-RU" sz="900">
                        <a:latin typeface="TT Neoris"/>
                      </a:endParaRPr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endParaRPr lang="ru-RU" sz="900">
                        <a:latin typeface="TT Neoris"/>
                      </a:endParaRPr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3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Масляные регистры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Предусмотрены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3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Теплоноситель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Термальное масло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37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Условный проход масляных трубопроводов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50 мм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2">
                          <a:lumMod val="50000"/>
                        </a:schemeClr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092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/>
                      </a:pPr>
                      <a:r>
                        <a:rPr lang="ru-RU" sz="900" b="1">
                          <a:latin typeface="TT Neoris"/>
                        </a:rPr>
                        <a:t>Максимальная температура масла при давлении 0,6 МПа 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1"/>
                      </a:solidFill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/>
                      </a:pPr>
                      <a:r>
                        <a:rPr lang="ru-RU" sz="900">
                          <a:latin typeface="TT Neoris"/>
                        </a:rPr>
                        <a:t>200 °С</a:t>
                      </a:r>
                      <a:endParaRPr/>
                    </a:p>
                  </a:txBody>
                  <a:tcPr marL="68580" marR="68580" marT="34290" marB="34290">
                    <a:lnT w="19050" algn="ctr">
                      <a:solidFill>
                        <a:schemeClr val="bg2">
                          <a:lumMod val="50000"/>
                        </a:schemeClr>
                      </a:solidFill>
                    </a:lnT>
                    <a:lnB w="19050" algn="ctr">
                      <a:solidFill>
                        <a:schemeClr val="bg1"/>
                      </a:solidFill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5" name="Заголовок 6"/>
          <p:cNvSpPr txBox="1"/>
          <p:nvPr/>
        </p:nvSpPr>
        <p:spPr bwMode="auto">
          <a:xfrm>
            <a:off x="381730" y="435468"/>
            <a:ext cx="77665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40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sz="4400"/>
          </a:p>
        </p:txBody>
      </p:sp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3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Мини-терминал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16913" r="23861"/>
          <a:stretch/>
        </p:blipFill>
        <p:spPr bwMode="auto">
          <a:xfrm>
            <a:off x="4538604" y="1223112"/>
            <a:ext cx="2652615" cy="38389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214408" y="121110"/>
            <a:ext cx="870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КОНСТРУКЦИЯ </a:t>
            </a:r>
            <a:r>
              <a:rPr lang="tr-TR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ERICHHAHN MMT</a:t>
            </a:r>
            <a:endParaRPr lang="ru-RU" sz="1800" b="1" spc="-23">
              <a:solidFill>
                <a:schemeClr val="bg1"/>
              </a:solidFill>
              <a:latin typeface="TT Neoris"/>
              <a:ea typeface="Arial Unicode MS"/>
              <a:cs typeface="Arial Unicode MS"/>
            </a:endParaRPr>
          </a:p>
        </p:txBody>
      </p:sp>
      <p:sp>
        <p:nvSpPr>
          <p:cNvPr id="99" name="Блок-схема: узел 98"/>
          <p:cNvSpPr/>
          <p:nvPr/>
        </p:nvSpPr>
        <p:spPr bwMode="auto">
          <a:xfrm>
            <a:off x="6458466" y="4699820"/>
            <a:ext cx="76955" cy="81894"/>
          </a:xfrm>
          <a:prstGeom prst="flowChartConnector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>
              <a:latin typeface="TT Neoris"/>
            </a:endParaRP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666233" y="2105710"/>
            <a:ext cx="676967" cy="1172478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46434" y="2080915"/>
            <a:ext cx="861029" cy="1253999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767181" y="3521442"/>
            <a:ext cx="1042367" cy="1253999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 bwMode="auto">
          <a:xfrm>
            <a:off x="1666195" y="3293322"/>
            <a:ext cx="859667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>
                <a:latin typeface="TT Neoris"/>
              </a:rPr>
              <a:t>200 тонн</a:t>
            </a:r>
            <a:endParaRPr/>
          </a:p>
        </p:txBody>
      </p:sp>
      <p:sp>
        <p:nvSpPr>
          <p:cNvPr id="81" name="TextBox 80"/>
          <p:cNvSpPr txBox="1"/>
          <p:nvPr/>
        </p:nvSpPr>
        <p:spPr bwMode="auto">
          <a:xfrm>
            <a:off x="208348" y="3337381"/>
            <a:ext cx="73169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>
                <a:latin typeface="TT Neoris"/>
              </a:rPr>
              <a:t>400 тонн</a:t>
            </a:r>
            <a:endParaRPr/>
          </a:p>
        </p:txBody>
      </p:sp>
      <p:sp>
        <p:nvSpPr>
          <p:cNvPr id="83" name="TextBox 82"/>
          <p:cNvSpPr txBox="1"/>
          <p:nvPr/>
        </p:nvSpPr>
        <p:spPr bwMode="auto">
          <a:xfrm>
            <a:off x="923264" y="4808184"/>
            <a:ext cx="724769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50">
                <a:latin typeface="TT Neoris"/>
              </a:rPr>
              <a:t>600 тонн</a:t>
            </a:r>
            <a:endParaRPr/>
          </a:p>
        </p:txBody>
      </p:sp>
      <p:sp>
        <p:nvSpPr>
          <p:cNvPr id="4" name="Заголовок 6"/>
          <p:cNvSpPr txBox="1"/>
          <p:nvPr/>
        </p:nvSpPr>
        <p:spPr bwMode="auto">
          <a:xfrm>
            <a:off x="381730" y="435468"/>
            <a:ext cx="77665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КОНСТРУКЦИЯ </a:t>
            </a:r>
            <a:endParaRPr/>
          </a:p>
          <a:p>
            <a:pPr>
              <a:defRPr/>
            </a:pP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MMT</a:t>
            </a:r>
            <a:r>
              <a:rPr lang="ru-RU" sz="48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sz="4800"/>
          </a:p>
        </p:txBody>
      </p:sp>
      <p:sp>
        <p:nvSpPr>
          <p:cNvPr id="6" name="TextBox 5"/>
          <p:cNvSpPr txBox="1"/>
          <p:nvPr/>
        </p:nvSpPr>
        <p:spPr bwMode="auto">
          <a:xfrm>
            <a:off x="3376316" y="2300339"/>
            <a:ext cx="1483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Резервуары мобильные</a:t>
            </a:r>
            <a:br>
              <a:rPr lang="ru-RU" sz="900"/>
            </a:br>
            <a:r>
              <a:rPr lang="ru-RU" sz="900"/>
              <a:t>интенсивного нагрева</a:t>
            </a:r>
            <a:endParaRPr/>
          </a:p>
        </p:txBody>
      </p:sp>
      <p:cxnSp>
        <p:nvCxnSpPr>
          <p:cNvPr id="7" name="Соединитель: уступ 76"/>
          <p:cNvCxnSpPr>
            <a:cxnSpLocks/>
          </p:cNvCxnSpPr>
          <p:nvPr/>
        </p:nvCxnSpPr>
        <p:spPr bwMode="auto">
          <a:xfrm>
            <a:off x="4736142" y="2534850"/>
            <a:ext cx="780691" cy="469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 bwMode="auto">
          <a:xfrm>
            <a:off x="3714549" y="3718368"/>
            <a:ext cx="1144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Соединительные </a:t>
            </a:r>
            <a:endParaRPr/>
          </a:p>
          <a:p>
            <a:pPr>
              <a:defRPr/>
            </a:pPr>
            <a:r>
              <a:rPr lang="ru-RU" sz="900"/>
              <a:t>трубопроводы</a:t>
            </a:r>
            <a:endParaRPr/>
          </a:p>
        </p:txBody>
      </p:sp>
      <p:cxnSp>
        <p:nvCxnSpPr>
          <p:cNvPr id="9" name="Соединитель: уступ 76"/>
          <p:cNvCxnSpPr>
            <a:cxnSpLocks/>
          </p:cNvCxnSpPr>
          <p:nvPr/>
        </p:nvCxnSpPr>
        <p:spPr bwMode="auto">
          <a:xfrm>
            <a:off x="4339224" y="4888500"/>
            <a:ext cx="780691" cy="469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2426815" y="4653058"/>
            <a:ext cx="19912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Установка перекачивания или </a:t>
            </a:r>
            <a:endParaRPr/>
          </a:p>
          <a:p>
            <a:pPr>
              <a:defRPr/>
            </a:pPr>
            <a:r>
              <a:rPr lang="ru-RU" sz="900"/>
              <a:t>распределения вязких жидкостей</a:t>
            </a:r>
            <a:endParaRPr/>
          </a:p>
        </p:txBody>
      </p:sp>
      <p:cxnSp>
        <p:nvCxnSpPr>
          <p:cNvPr id="11" name="Соединитель: уступ 76"/>
          <p:cNvCxnSpPr>
            <a:cxnSpLocks/>
            <a:stCxn id="8" idx="2"/>
          </p:cNvCxnSpPr>
          <p:nvPr/>
        </p:nvCxnSpPr>
        <p:spPr bwMode="auto">
          <a:xfrm>
            <a:off x="4286982" y="4087700"/>
            <a:ext cx="449160" cy="50769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6458466" y="2883411"/>
            <a:ext cx="13971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Автоматический</a:t>
            </a:r>
            <a:r>
              <a:rPr lang="tr-TR" sz="10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 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пункт</a:t>
            </a:r>
            <a:b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</a:b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разгрузки</a:t>
            </a:r>
            <a:r>
              <a:rPr lang="tr-TR" sz="10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 </a:t>
            </a:r>
            <a:r>
              <a:rPr lang="ru-RU" sz="10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автотранспорта</a:t>
            </a:r>
            <a:endParaRPr/>
          </a:p>
        </p:txBody>
      </p:sp>
      <p:cxnSp>
        <p:nvCxnSpPr>
          <p:cNvPr id="13" name="Соединитель: уступ 76"/>
          <p:cNvCxnSpPr>
            <a:cxnSpLocks/>
            <a:stCxn id="12" idx="2"/>
          </p:cNvCxnSpPr>
          <p:nvPr/>
        </p:nvCxnSpPr>
        <p:spPr bwMode="auto">
          <a:xfrm rot="5400000">
            <a:off x="6540033" y="3779725"/>
            <a:ext cx="805446" cy="428591"/>
          </a:xfrm>
          <a:prstGeom prst="bentConnector3">
            <a:avLst>
              <a:gd name="adj1" fmla="val 50000"/>
            </a:avLst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Управляющая кнопка: &quot;На главную&quot; 22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Управляющая кнопка: &quot;Пустой&quot; 23">
            <a:hlinkClick r:id="rId7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Мини-терминал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214408" y="121110"/>
            <a:ext cx="870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СОСТАВ </a:t>
            </a:r>
            <a:r>
              <a:rPr lang="tr-TR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ERICHHAHN MMT</a:t>
            </a:r>
            <a:endParaRPr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/>
          <a:srcRect l="4467" r="30930"/>
          <a:stretch/>
        </p:blipFill>
        <p:spPr bwMode="auto">
          <a:xfrm>
            <a:off x="4070423" y="1394576"/>
            <a:ext cx="3514820" cy="362781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115348" y="1364976"/>
            <a:ext cx="371159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В базовую комплектацию мобильного мини-терминала входит:</a:t>
            </a:r>
            <a:b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</a:b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резервуарный парк хранения вязких и застывающих жидкостей с объёмом хранения от 200 до 600 м³</a:t>
            </a:r>
            <a:endParaRPr/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автоматический пункт разгрузки автотранспорта на 2 секции с постом управления</a:t>
            </a:r>
            <a:endParaRPr/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эстакада трубопроводов</a:t>
            </a:r>
            <a:endParaRPr/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насосная установка для выдачи продукта потребителю, размещенная на базе автоматического пункта разгрузки</a:t>
            </a:r>
            <a:b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</a:b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По желанию заказчика мобильный мини-терминал может быть дополнен и преобразован в производственный комплекс по переработке битума, который включает в себя:</a:t>
            </a:r>
            <a:b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</a:b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автономную систему подогрева битума на основе термального масла с котлом нагрева масла</a:t>
            </a:r>
            <a:endParaRPr/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установку модификации битумов с производительностью 25 тонн/час</a:t>
            </a:r>
            <a:endParaRPr/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установку производства битумных эмульсий</a:t>
            </a:r>
            <a:endParaRPr/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установку расфасовки битума</a:t>
            </a:r>
            <a:endParaRPr/>
          </a:p>
          <a:p>
            <a:pPr marL="171450" indent="-171450" algn="just">
              <a:buFont typeface="Arial"/>
              <a:buChar char="•"/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увеличен.</a:t>
            </a:r>
            <a:endParaRPr/>
          </a:p>
        </p:txBody>
      </p:sp>
      <p:sp>
        <p:nvSpPr>
          <p:cNvPr id="5" name="Заголовок 6"/>
          <p:cNvSpPr txBox="1"/>
          <p:nvPr/>
        </p:nvSpPr>
        <p:spPr bwMode="auto">
          <a:xfrm>
            <a:off x="381730" y="435468"/>
            <a:ext cx="77665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Состав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MMT</a:t>
            </a:r>
            <a:r>
              <a:rPr lang="ru-RU" sz="48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sz="4800"/>
          </a:p>
        </p:txBody>
      </p:sp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4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Мини-терминал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21504" y="807719"/>
          <a:ext cx="7451836" cy="4177752"/>
        </p:xfrm>
        <a:graphic>
          <a:graphicData uri="http://schemas.openxmlformats.org/drawingml/2006/table">
            <a:tbl>
              <a:tblPr/>
              <a:tblGrid>
                <a:gridCol w="20123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9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95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56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>
                          <a:solidFill>
                            <a:srgbClr val="003770"/>
                          </a:solidFill>
                          <a:latin typeface="TT Neoris"/>
                          <a:ea typeface="+mn-ea"/>
                          <a:cs typeface="Arial"/>
                        </a:rPr>
                        <a:t>ОТРАСЛЬ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>
                          <a:solidFill>
                            <a:srgbClr val="003770"/>
                          </a:solidFill>
                          <a:latin typeface="TT Neoris"/>
                          <a:ea typeface="+mn-ea"/>
                          <a:cs typeface="Arial"/>
                        </a:rPr>
                        <a:t>ТЕХНОЛОГИЧЕСКИЙ ПРОЦЕСС</a:t>
                      </a:r>
                      <a:endParaRPr lang="de-DE" sz="1050" b="1">
                        <a:solidFill>
                          <a:srgbClr val="003770"/>
                        </a:solidFill>
                        <a:latin typeface="TT Neoris"/>
                        <a:ea typeface="+mn-ea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050" b="1">
                          <a:solidFill>
                            <a:srgbClr val="003770"/>
                          </a:solidFill>
                          <a:latin typeface="TT Neoris"/>
                          <a:ea typeface="+mn-ea"/>
                          <a:cs typeface="Arial"/>
                        </a:rPr>
                        <a:t>СРЕДА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12700" algn="ctr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13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TT Neoris"/>
                          <a:cs typeface="Arial"/>
                        </a:rPr>
                        <a:t>Нефтепереработка</a:t>
                      </a:r>
                      <a:endParaRPr lang="ru-RU" sz="8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Перекачка, хранение и транспортировка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Битум, вакуумный дистиллят, гудрон, мазут, полугудрон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12700" algn="ctr">
                      <a:noFill/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512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Строительство и дорожное строительство</a:t>
                      </a:r>
                      <a:endParaRPr lang="ru-RU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Производство материалов для строительства, перекачка и хранение сырья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Асфальтобетонные и битумоминеральные смеси, силикатный клей (жидкое стекло), пластизоль, жидкий пек, пиролизное топливо, пластизоль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3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Энергетика</a:t>
                      </a:r>
                      <a:endParaRPr lang="ru-RU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Обогрев. Циркуляция теплоносителя.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Термальное масло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3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Целлюлозно-бумажная</a:t>
                      </a:r>
                      <a:endParaRPr lang="ru-RU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Перекачка и хранение сырья.</a:t>
                      </a:r>
                      <a:endParaRPr lang="de-DE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Крахмальный клей, фенолформальдегидная смола, раствор сульфида натрия</a:t>
                      </a:r>
                      <a:endParaRPr lang="de-DE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0004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Химия</a:t>
                      </a:r>
                      <a:endParaRPr lang="ru-RU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Производство лакокрасочных покрытий, пластмасс, клея, синтетических красителей, синтетического каучука, моющих средств и косметики. Перекачка и хранение.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Фенолформальдегидная смола, акриловая дисперсия, фурановая кислота, клей ПВА, лауретсульфат натрия, лакокрасочные материалы, полиол, силикон, соапсток, олеум, петролятум, пиролизное топливо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249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Нефтехимия</a:t>
                      </a:r>
                      <a:endParaRPr lang="ru-RU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Производство продукции и сырьевых материалов. Перекачка и хранение.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Термальное масло, оксиэтилидендифосфоновая кислота (ОЭДФК), парафин, трансформаторное масло, масло-пластификатор нефтяной ПН-6, масло цилиндровое 38, парафин спичечный, моторное масло, масло авиационное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1320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Фармацевтика</a:t>
                      </a:r>
                      <a:endParaRPr lang="ru-RU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Производство продукции. Перекачка и хранение сырьевых материалов.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Рыбий жир, глицерин, пластизоль, карболовая кислота, фурановая кислота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249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Пищевое производство</a:t>
                      </a:r>
                      <a:endParaRPr lang="ru-RU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Производство продукции. Перекачка и хранение сырьевых материалов.</a:t>
                      </a:r>
                      <a:endParaRPr lang="de-DE" sz="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TT Neoris"/>
                        <a:cs typeface="Arial"/>
                      </a:endParaRPr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8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TT Neoris"/>
                          <a:cs typeface="Arial"/>
                        </a:rPr>
                        <a:t>Животный и растительный жир, оливковое масло, кокосовое масло, рыбий жир, глицерин, гидрофуз, карамель, меласса, овощное и фруктовое пюре, суспензии и сиропы различной степени вязкости, шоколадная масса, патока</a:t>
                      </a:r>
                      <a:endParaRPr/>
                    </a:p>
                  </a:txBody>
                  <a:tcPr marL="51802" marR="51802" marT="25901" marB="25901" anchor="ctr">
                    <a:lnL w="12700" algn="ctr">
                      <a:noFill/>
                    </a:lnL>
                    <a:lnR w="12700" algn="ctr">
                      <a:noFill/>
                    </a:lnR>
                    <a:lnT w="6350" algn="ctr">
                      <a:solidFill>
                        <a:schemeClr val="bg2">
                          <a:lumMod val="10000"/>
                        </a:schemeClr>
                      </a:solidFill>
                    </a:lnT>
                    <a:lnB w="6350" algn="ctr">
                      <a:solidFill>
                        <a:schemeClr val="bg2">
                          <a:lumMod val="10000"/>
                        </a:schemeClr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 bwMode="auto">
          <a:xfrm>
            <a:off x="214408" y="121110"/>
            <a:ext cx="870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ОБЛАСТИ ПРИМЕНЕНИЯ</a:t>
            </a:r>
            <a:r>
              <a:rPr lang="tr-TR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 ERICHHAHN ATU</a:t>
            </a:r>
            <a:endParaRPr lang="ru-RU" sz="1800" b="1" spc="-23">
              <a:solidFill>
                <a:schemeClr val="bg1"/>
              </a:solidFill>
              <a:latin typeface="TT Neoris"/>
              <a:ea typeface="Arial Unicode MS"/>
              <a:cs typeface="Arial Unicode MS"/>
            </a:endParaRPr>
          </a:p>
        </p:txBody>
      </p:sp>
      <p:sp>
        <p:nvSpPr>
          <p:cNvPr id="3" name="Заголовок 6"/>
          <p:cNvSpPr txBox="1"/>
          <p:nvPr/>
        </p:nvSpPr>
        <p:spPr bwMode="auto">
          <a:xfrm>
            <a:off x="328390" y="25688"/>
            <a:ext cx="77665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Область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применения</a:t>
            </a:r>
            <a:r>
              <a:rPr lang="ru-RU" sz="48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sz="4800"/>
          </a:p>
        </p:txBody>
      </p:sp>
      <p:sp>
        <p:nvSpPr>
          <p:cNvPr id="5" name="Управляющая кнопка: &quot;На главную&quot; 4">
            <a:hlinkClick r:id="rId2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rId3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Мини-терминал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 bwMode="auto">
          <a:xfrm>
            <a:off x="214408" y="121110"/>
            <a:ext cx="8700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ОБЪЕКТЫ С </a:t>
            </a:r>
            <a:r>
              <a:rPr lang="tr-TR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ERICHHAHN</a:t>
            </a:r>
            <a:r>
              <a:rPr lang="ru-RU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 </a:t>
            </a:r>
            <a:r>
              <a:rPr lang="tr-TR" sz="1800" b="1" spc="-23">
                <a:solidFill>
                  <a:schemeClr val="bg1"/>
                </a:solidFill>
                <a:latin typeface="TT Neoris"/>
                <a:ea typeface="Arial Unicode MS"/>
                <a:cs typeface="Arial Unicode MS"/>
              </a:rPr>
              <a:t>ATU</a:t>
            </a:r>
            <a:endParaRPr lang="ru-RU" sz="1800" b="1" spc="-23">
              <a:solidFill>
                <a:schemeClr val="bg1"/>
              </a:solidFill>
              <a:latin typeface="TT Neoris"/>
              <a:ea typeface="Arial Unicode MS"/>
              <a:cs typeface="Arial Unicode MS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 bwMode="auto">
          <a:xfrm>
            <a:off x="3962980" y="3875369"/>
            <a:ext cx="3587839" cy="114702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Реконструкция битумного терминала </a:t>
            </a:r>
            <a:endParaRPr/>
          </a:p>
          <a:p>
            <a:pPr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АльянсНефтеХим</a:t>
            </a:r>
          </a:p>
          <a:p>
            <a:pPr>
              <a:defRPr/>
            </a:pPr>
            <a:r>
              <a:rPr lang="ru-RU" sz="1500" b="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Рязанская обл.</a:t>
            </a:r>
            <a:endParaRPr/>
          </a:p>
        </p:txBody>
      </p:sp>
      <p:pic>
        <p:nvPicPr>
          <p:cNvPr id="25" name="Объект 24"/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/>
        </p:blipFill>
        <p:spPr bwMode="auto">
          <a:xfrm>
            <a:off x="4023940" y="1582930"/>
            <a:ext cx="3587839" cy="2195595"/>
          </a:xfrm>
          <a:prstGeom prst="rect">
            <a:avLst/>
          </a:prstGeom>
        </p:spPr>
      </p:pic>
      <p:pic>
        <p:nvPicPr>
          <p:cNvPr id="23" name="Объект 22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-67" r="-197" b="7465"/>
          <a:stretch/>
        </p:blipFill>
        <p:spPr bwMode="auto">
          <a:xfrm>
            <a:off x="214408" y="1584960"/>
            <a:ext cx="3571480" cy="2193565"/>
          </a:xfrm>
          <a:prstGeom prst="rect">
            <a:avLst/>
          </a:prstGeom>
        </p:spPr>
      </p:pic>
      <p:sp>
        <p:nvSpPr>
          <p:cNvPr id="10" name="Текст 7"/>
          <p:cNvSpPr txBox="1"/>
          <p:nvPr/>
        </p:nvSpPr>
        <p:spPr bwMode="auto">
          <a:xfrm>
            <a:off x="198951" y="4113141"/>
            <a:ext cx="3586937" cy="657809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marL="0" indent="0" algn="l" defTabSz="91440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50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Уральский битумный терминал</a:t>
            </a:r>
            <a:endParaRPr/>
          </a:p>
          <a:p>
            <a:pPr>
              <a:defRPr/>
            </a:pPr>
            <a:r>
              <a:rPr lang="ru-RU" sz="1500" b="0">
                <a:solidFill>
                  <a:schemeClr val="tx1">
                    <a:lumMod val="85000"/>
                    <a:lumOff val="15000"/>
                  </a:schemeClr>
                </a:solidFill>
                <a:latin typeface="TT Neoris"/>
              </a:rPr>
              <a:t>Свердловская обл.</a:t>
            </a:r>
            <a:endParaRPr/>
          </a:p>
        </p:txBody>
      </p:sp>
      <p:sp>
        <p:nvSpPr>
          <p:cNvPr id="2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проекты</a:t>
            </a:r>
            <a:endParaRPr sz="4400"/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5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Мини-терминал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Текст 7"/>
          <p:cNvSpPr>
            <a:spLocks noGrp="1"/>
          </p:cNvSpPr>
          <p:nvPr>
            <p:ph type="body" idx="1"/>
          </p:nvPr>
        </p:nvSpPr>
        <p:spPr bwMode="auto">
          <a:xfrm>
            <a:off x="3391745" y="2516564"/>
            <a:ext cx="3790105" cy="1968358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Установка перекачивания вязких жидкостей | HPS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 spc="-50"/>
              <a:t>Установка перекачивания и распределения вязких жидкостей | HPDU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Установка перекачивания масел | </a:t>
            </a:r>
            <a:r>
              <a:rPr lang="en-US" sz="1300"/>
              <a:t>OPS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300"/>
              <a:t>Установка перекачивания и распределения масел | OSM-PS</a:t>
            </a:r>
            <a:endParaRPr/>
          </a:p>
        </p:txBody>
      </p:sp>
      <p:sp>
        <p:nvSpPr>
          <p:cNvPr id="20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Оборудование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для перекачивания вязких жидкостей</a:t>
            </a:r>
            <a:endParaRPr sz="440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605839" y="2887750"/>
            <a:ext cx="2044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/>
              <a:t>Для перехода </a:t>
            </a:r>
            <a:br>
              <a:rPr lang="ru-RU" sz="1000" b="1"/>
            </a:br>
            <a:r>
              <a:rPr lang="ru-RU" sz="1000" b="1"/>
              <a:t>на нужное оборудование кликни на название в списке</a:t>
            </a:r>
            <a:endParaRPr sz="1000" b="1"/>
          </a:p>
        </p:txBody>
      </p:sp>
      <p:sp>
        <p:nvSpPr>
          <p:cNvPr id="22" name="Полилиния: фигура 21"/>
          <p:cNvSpPr/>
          <p:nvPr/>
        </p:nvSpPr>
        <p:spPr bwMode="auto">
          <a:xfrm rot="5400000">
            <a:off x="1512090" y="1861543"/>
            <a:ext cx="668828" cy="2606411"/>
          </a:xfrm>
          <a:custGeom>
            <a:avLst/>
            <a:gdLst>
              <a:gd name="connsiteX0" fmla="*/ 0 w 668828"/>
              <a:gd name="connsiteY0" fmla="*/ 2825928 h 2825928"/>
              <a:gd name="connsiteX1" fmla="*/ 0 w 668828"/>
              <a:gd name="connsiteY1" fmla="*/ 685523 h 2825928"/>
              <a:gd name="connsiteX2" fmla="*/ 2 w 668828"/>
              <a:gd name="connsiteY2" fmla="*/ 685523 h 2825928"/>
              <a:gd name="connsiteX3" fmla="*/ 334415 w 668828"/>
              <a:gd name="connsiteY3" fmla="*/ 0 h 2825928"/>
              <a:gd name="connsiteX4" fmla="*/ 668828 w 668828"/>
              <a:gd name="connsiteY4" fmla="*/ 685523 h 2825928"/>
              <a:gd name="connsiteX5" fmla="*/ 668826 w 668828"/>
              <a:gd name="connsiteY5" fmla="*/ 685523 h 2825928"/>
              <a:gd name="connsiteX6" fmla="*/ 668826 w 668828"/>
              <a:gd name="connsiteY6" fmla="*/ 2825928 h 282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828" h="2825928" extrusionOk="0">
                <a:moveTo>
                  <a:pt x="0" y="2825928"/>
                </a:moveTo>
                <a:lnTo>
                  <a:pt x="0" y="685523"/>
                </a:lnTo>
                <a:lnTo>
                  <a:pt x="2" y="685523"/>
                </a:lnTo>
                <a:lnTo>
                  <a:pt x="334415" y="0"/>
                </a:lnTo>
                <a:lnTo>
                  <a:pt x="668828" y="685523"/>
                </a:lnTo>
                <a:lnTo>
                  <a:pt x="668826" y="685523"/>
                </a:lnTo>
                <a:lnTo>
                  <a:pt x="668826" y="2825928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27" name="Управляющая кнопка: &quot;На главную&quot; 26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TextBox 2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9" name="Управляющая кнопка: &quot;Пустой&quot; 28">
            <a:hlinkClick r:id="rId3" action="ppaction://hlinksldjump" highlightClick="1"/>
          </p:cNvPr>
          <p:cNvSpPr/>
          <p:nvPr/>
        </p:nvSpPr>
        <p:spPr bwMode="auto">
          <a:xfrm>
            <a:off x="7975891" y="109290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0" name="Управляющая кнопка: &quot;Пустой&quot; 29">
            <a:hlinkClick r:id="rId4" action="ppaction://hlinksldjump" highlightClick="1"/>
          </p:cNvPr>
          <p:cNvSpPr/>
          <p:nvPr/>
        </p:nvSpPr>
        <p:spPr bwMode="auto">
          <a:xfrm>
            <a:off x="7975891" y="71428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6" action="ppaction://hlinksldjump" highlightClick="1"/>
          </p:cNvPr>
          <p:cNvSpPr/>
          <p:nvPr/>
        </p:nvSpPr>
        <p:spPr bwMode="auto">
          <a:xfrm>
            <a:off x="3468624" y="2633472"/>
            <a:ext cx="3066288" cy="48768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7" action="ppaction://hlinksldjump" highlightClick="1"/>
          </p:cNvPr>
          <p:cNvSpPr/>
          <p:nvPr/>
        </p:nvSpPr>
        <p:spPr bwMode="auto">
          <a:xfrm>
            <a:off x="3468624" y="3121152"/>
            <a:ext cx="3450336" cy="48768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8" action="ppaction://hlinksldjump" highlightClick="1"/>
          </p:cNvPr>
          <p:cNvSpPr/>
          <p:nvPr/>
        </p:nvSpPr>
        <p:spPr bwMode="auto">
          <a:xfrm>
            <a:off x="3468624" y="3651504"/>
            <a:ext cx="3450336" cy="29870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9" action="ppaction://hlinksldjump" highlightClick="1"/>
          </p:cNvPr>
          <p:cNvSpPr/>
          <p:nvPr/>
        </p:nvSpPr>
        <p:spPr bwMode="auto">
          <a:xfrm>
            <a:off x="3535680" y="3950208"/>
            <a:ext cx="3249168" cy="39014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17952" t="1443" r="20906" b="13847"/>
          <a:stretch/>
        </p:blipFill>
        <p:spPr bwMode="auto">
          <a:xfrm>
            <a:off x="3890199" y="1472036"/>
            <a:ext cx="3047594" cy="3166782"/>
          </a:xfrm>
          <a:prstGeom prst="rect">
            <a:avLst/>
          </a:prstGeom>
        </p:spPr>
      </p:pic>
      <p:sp>
        <p:nvSpPr>
          <p:cNvPr id="5" name="Заголовок 6"/>
          <p:cNvSpPr txBox="1"/>
          <p:nvPr/>
        </p:nvSpPr>
        <p:spPr bwMode="auto">
          <a:xfrm>
            <a:off x="250961" y="238190"/>
            <a:ext cx="7286115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Установка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перекачивания вязких жидкостей |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HPS</a:t>
            </a:r>
            <a:endParaRPr sz="3600"/>
          </a:p>
        </p:txBody>
      </p:sp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Управляющая кнопка: &quot;Пустой&quot; 11">
            <a:hlinkClick r:id="rId4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5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6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1640539" y="1570984"/>
            <a:ext cx="1302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>
                <a:solidFill>
                  <a:schemeClr val="tx1">
                    <a:lumMod val="65000"/>
                    <a:lumOff val="35000"/>
                  </a:schemeClr>
                </a:solidFill>
              </a:rPr>
              <a:t>Диапазон произв-ности</a:t>
            </a: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357823" y="2094840"/>
            <a:ext cx="2655557" cy="430887"/>
            <a:chOff x="5465915" y="1694594"/>
            <a:chExt cx="2655557" cy="430887"/>
          </a:xfrm>
        </p:grpSpPr>
        <p:sp>
          <p:nvSpPr>
            <p:cNvPr id="24" name="TextBox 23"/>
            <p:cNvSpPr txBox="1"/>
            <p:nvPr/>
          </p:nvSpPr>
          <p:spPr bwMode="auto">
            <a:xfrm>
              <a:off x="5465915" y="1756960"/>
              <a:ext cx="1225357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0,6 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МПа</a:t>
              </a:r>
              <a:endParaRPr/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6748631" y="1694594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Рабочее давление насоса</a:t>
              </a:r>
              <a:endParaRPr/>
            </a:p>
          </p:txBody>
        </p:sp>
      </p:grpSp>
      <p:sp>
        <p:nvSpPr>
          <p:cNvPr id="27" name="TextBox 26"/>
          <p:cNvSpPr txBox="1"/>
          <p:nvPr/>
        </p:nvSpPr>
        <p:spPr bwMode="auto">
          <a:xfrm>
            <a:off x="250961" y="3760517"/>
            <a:ext cx="30475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>
                <a:solidFill>
                  <a:srgbClr val="333333"/>
                </a:solidFill>
              </a:rPr>
              <a:t>Установка ErichHahn HPS предназначена для непрерывной работы при перекачивании вязких и застывающих жидкостей. Максимальное рабочее давление насоса до 0,8 МПа, температура жидкости до 200 °С, диапазон вязкости жидкости от 20 до 20000 сСт</a:t>
            </a:r>
          </a:p>
        </p:txBody>
      </p:sp>
      <p:sp>
        <p:nvSpPr>
          <p:cNvPr id="28" name="TextBox 27"/>
          <p:cNvSpPr txBox="1"/>
          <p:nvPr/>
        </p:nvSpPr>
        <p:spPr bwMode="auto">
          <a:xfrm>
            <a:off x="4242330" y="1864008"/>
            <a:ext cx="11063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Пост управления</a:t>
            </a:r>
            <a:endParaRPr/>
          </a:p>
        </p:txBody>
      </p:sp>
      <p:cxnSp>
        <p:nvCxnSpPr>
          <p:cNvPr id="29" name="Соединитель: уступ 76"/>
          <p:cNvCxnSpPr>
            <a:cxnSpLocks/>
          </p:cNvCxnSpPr>
          <p:nvPr/>
        </p:nvCxnSpPr>
        <p:spPr bwMode="auto">
          <a:xfrm>
            <a:off x="5263209" y="1979424"/>
            <a:ext cx="780691" cy="469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/>
          <p:cNvGrpSpPr/>
          <p:nvPr/>
        </p:nvGrpSpPr>
        <p:grpSpPr bwMode="auto">
          <a:xfrm>
            <a:off x="210339" y="2624540"/>
            <a:ext cx="2803042" cy="430887"/>
            <a:chOff x="5318431" y="1761767"/>
            <a:chExt cx="2803042" cy="430887"/>
          </a:xfrm>
        </p:grpSpPr>
        <p:sp>
          <p:nvSpPr>
            <p:cNvPr id="31" name="TextBox 30"/>
            <p:cNvSpPr txBox="1"/>
            <p:nvPr/>
          </p:nvSpPr>
          <p:spPr bwMode="auto">
            <a:xfrm>
              <a:off x="5318431" y="1802498"/>
              <a:ext cx="1372841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11-55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кВт</a:t>
              </a:r>
              <a:endParaRPr/>
            </a:p>
          </p:txBody>
        </p:sp>
        <p:sp>
          <p:nvSpPr>
            <p:cNvPr id="32" name="TextBox 31"/>
            <p:cNvSpPr txBox="1"/>
            <p:nvPr/>
          </p:nvSpPr>
          <p:spPr bwMode="auto">
            <a:xfrm>
              <a:off x="6748632" y="1761767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Мощность по теплопередаче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210340" y="3074924"/>
            <a:ext cx="2803043" cy="614784"/>
            <a:chOff x="5318432" y="1728396"/>
            <a:chExt cx="2803043" cy="614784"/>
          </a:xfrm>
        </p:grpSpPr>
        <p:sp>
          <p:nvSpPr>
            <p:cNvPr id="34" name="TextBox 33"/>
            <p:cNvSpPr txBox="1"/>
            <p:nvPr/>
          </p:nvSpPr>
          <p:spPr bwMode="auto">
            <a:xfrm>
              <a:off x="5318432" y="1728396"/>
              <a:ext cx="1430202" cy="6147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0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От</a:t>
              </a: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 20 </a:t>
              </a:r>
              <a:r>
                <a:rPr lang="ru-RU" sz="20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до</a:t>
              </a:r>
              <a:endParaRPr lang="ru-RU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endParaRPr>
            </a:p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20000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сСт</a:t>
              </a:r>
              <a:endParaRPr/>
            </a:p>
          </p:txBody>
        </p:sp>
        <p:sp>
          <p:nvSpPr>
            <p:cNvPr id="35" name="TextBox 34"/>
            <p:cNvSpPr txBox="1"/>
            <p:nvPr/>
          </p:nvSpPr>
          <p:spPr bwMode="auto">
            <a:xfrm>
              <a:off x="6748634" y="1795129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Диапазон вязкости среды</a:t>
              </a:r>
              <a:endParaRPr/>
            </a:p>
          </p:txBody>
        </p:sp>
      </p:grpSp>
      <p:sp>
        <p:nvSpPr>
          <p:cNvPr id="36" name="TextBox 35"/>
          <p:cNvSpPr txBox="1"/>
          <p:nvPr/>
        </p:nvSpPr>
        <p:spPr bwMode="auto">
          <a:xfrm>
            <a:off x="357823" y="1542997"/>
            <a:ext cx="1302049" cy="526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30-</a:t>
            </a:r>
            <a:r>
              <a:rPr lang="en-US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20</a:t>
            </a:r>
            <a:r>
              <a:rPr lang="ru-RU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0</a:t>
            </a:r>
            <a:r>
              <a:rPr lang="ru-RU" sz="18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lang="en-US" sz="1800">
              <a:gradFill>
                <a:gsLst>
                  <a:gs pos="0">
                    <a:srgbClr val="00B0F0">
                      <a:alpha val="63000"/>
                    </a:srgbClr>
                  </a:gs>
                  <a:gs pos="80000">
                    <a:schemeClr val="accent1"/>
                  </a:gs>
                </a:gsLst>
                <a:lin ang="2700000" scaled="1"/>
              </a:gradFill>
              <a:latin typeface="+mj-lt"/>
              <a:cs typeface="Prompt"/>
            </a:endParaRPr>
          </a:p>
          <a:p>
            <a:pPr>
              <a:lnSpc>
                <a:spcPct val="70000"/>
              </a:lnSpc>
              <a:defRPr/>
            </a:pPr>
            <a:r>
              <a:rPr lang="ru-RU" sz="16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куб.м / час</a:t>
            </a:r>
            <a:endParaRPr lang="ru-RU" sz="1800">
              <a:gradFill>
                <a:gsLst>
                  <a:gs pos="0">
                    <a:srgbClr val="00B0F0">
                      <a:alpha val="63000"/>
                    </a:srgbClr>
                  </a:gs>
                  <a:gs pos="80000">
                    <a:schemeClr val="accent1"/>
                  </a:gs>
                </a:gsLst>
                <a:lin ang="2700000" scaled="1"/>
              </a:gradFill>
              <a:latin typeface="+mj-lt"/>
              <a:cs typeface="Prompt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4720702" y="2335331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Шестеренчатый </a:t>
            </a:r>
            <a:endParaRPr/>
          </a:p>
          <a:p>
            <a:pPr>
              <a:defRPr/>
            </a:pPr>
            <a:r>
              <a:rPr lang="ru-RU" sz="900"/>
              <a:t>насос</a:t>
            </a:r>
            <a:endParaRPr/>
          </a:p>
        </p:txBody>
      </p:sp>
      <p:cxnSp>
        <p:nvCxnSpPr>
          <p:cNvPr id="38" name="Соединитель: уступ 76"/>
          <p:cNvCxnSpPr>
            <a:cxnSpLocks/>
          </p:cNvCxnSpPr>
          <p:nvPr/>
        </p:nvCxnSpPr>
        <p:spPr bwMode="auto">
          <a:xfrm>
            <a:off x="5061482" y="2660285"/>
            <a:ext cx="0" cy="784955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 bwMode="auto">
          <a:xfrm>
            <a:off x="4710266" y="4797546"/>
            <a:ext cx="5020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Рама </a:t>
            </a:r>
            <a:endParaRPr/>
          </a:p>
        </p:txBody>
      </p:sp>
      <p:cxnSp>
        <p:nvCxnSpPr>
          <p:cNvPr id="40" name="Соединитель: уступ 76"/>
          <p:cNvCxnSpPr>
            <a:cxnSpLocks/>
          </p:cNvCxnSpPr>
          <p:nvPr/>
        </p:nvCxnSpPr>
        <p:spPr bwMode="auto">
          <a:xfrm>
            <a:off x="4400822" y="2504501"/>
            <a:ext cx="16033" cy="946548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 bwMode="auto">
          <a:xfrm>
            <a:off x="3396573" y="2192575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Фильтр для</a:t>
            </a:r>
            <a:endParaRPr/>
          </a:p>
          <a:p>
            <a:pPr>
              <a:defRPr/>
            </a:pPr>
            <a:r>
              <a:rPr lang="ru-RU" sz="900"/>
              <a:t>вязких жидкостей</a:t>
            </a:r>
            <a:endParaRPr/>
          </a:p>
        </p:txBody>
      </p:sp>
      <p:cxnSp>
        <p:nvCxnSpPr>
          <p:cNvPr id="42" name="Соединитель: уступ 76"/>
          <p:cNvCxnSpPr>
            <a:cxnSpLocks/>
          </p:cNvCxnSpPr>
          <p:nvPr/>
        </p:nvCxnSpPr>
        <p:spPr bwMode="auto">
          <a:xfrm flipV="1">
            <a:off x="4986952" y="4312627"/>
            <a:ext cx="0" cy="56637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 bwMode="auto">
          <a:xfrm>
            <a:off x="6387543" y="3644813"/>
            <a:ext cx="104387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Мотор-редуктор</a:t>
            </a:r>
            <a:endParaRPr/>
          </a:p>
        </p:txBody>
      </p:sp>
      <p:cxnSp>
        <p:nvCxnSpPr>
          <p:cNvPr id="44" name="Соединитель: уступ 76"/>
          <p:cNvCxnSpPr>
            <a:cxnSpLocks/>
          </p:cNvCxnSpPr>
          <p:nvPr/>
        </p:nvCxnSpPr>
        <p:spPr bwMode="auto">
          <a:xfrm flipV="1">
            <a:off x="6556227" y="3319752"/>
            <a:ext cx="0" cy="369956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 bwMode="auto">
          <a:xfrm>
            <a:off x="5704690" y="4595813"/>
            <a:ext cx="12506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Дренажная емкость</a:t>
            </a:r>
            <a:endParaRPr/>
          </a:p>
        </p:txBody>
      </p:sp>
      <p:cxnSp>
        <p:nvCxnSpPr>
          <p:cNvPr id="46" name="Соединитель: уступ 76"/>
          <p:cNvCxnSpPr>
            <a:cxnSpLocks/>
          </p:cNvCxnSpPr>
          <p:nvPr/>
        </p:nvCxnSpPr>
        <p:spPr bwMode="auto">
          <a:xfrm flipV="1">
            <a:off x="5858437" y="4157228"/>
            <a:ext cx="0" cy="48159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Управляющая кнопка: &quot;Пустой&quot; 46">
            <a:hlinkClick r:id="rId7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Управляющая кнопка: &quot;Пустой&quot; 47">
            <a:hlinkClick r:id="rId8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49" name="Управляющая кнопка: &quot;Пустой&quot; 48">
            <a:hlinkClick r:id="rId9" action="ppaction://hlinksldjump" highlightClick="1"/>
          </p:cNvPr>
          <p:cNvSpPr/>
          <p:nvPr/>
        </p:nvSpPr>
        <p:spPr bwMode="auto">
          <a:xfrm>
            <a:off x="7975889" y="145388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0" name="Управляющая кнопка: &quot;Пустой&quot; 49">
            <a:hlinkClick r:id="rId10" action="ppaction://hlinksldjump" highlightClick="1"/>
          </p:cNvPr>
          <p:cNvSpPr/>
          <p:nvPr/>
        </p:nvSpPr>
        <p:spPr bwMode="auto">
          <a:xfrm>
            <a:off x="7975890" y="184247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11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3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&quot;Пустой&quot; 5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0" name="Управляющая кнопка: &quot;Пустой&quot; 9">
            <a:hlinkClick r:id="rId4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471437" y="1225676"/>
            <a:ext cx="6846807" cy="3679634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&quot;Пустой&quot; 6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72222" y="1132873"/>
            <a:ext cx="5845238" cy="3782633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4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17" name="Управляющая кнопка: &quot;Пустой&quot; 16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&quot;Пустой&quot; 6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13445" t="10962" r="8305" b="2239"/>
          <a:stretch/>
        </p:blipFill>
        <p:spPr bwMode="auto">
          <a:xfrm>
            <a:off x="3514932" y="1770111"/>
            <a:ext cx="3916487" cy="3258265"/>
          </a:xfrm>
          <a:prstGeom prst="rect">
            <a:avLst/>
          </a:prstGeom>
        </p:spPr>
      </p:pic>
      <p:sp>
        <p:nvSpPr>
          <p:cNvPr id="5" name="Заголовок 6"/>
          <p:cNvSpPr txBox="1"/>
          <p:nvPr/>
        </p:nvSpPr>
        <p:spPr bwMode="auto">
          <a:xfrm>
            <a:off x="250961" y="238190"/>
            <a:ext cx="6828019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Установка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перекачивания и распределения вязких жидкостей | HPDU</a:t>
            </a:r>
            <a:endParaRPr sz="3600"/>
          </a:p>
        </p:txBody>
      </p:sp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TextBox 1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1709361" y="2100181"/>
            <a:ext cx="1302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>
                <a:solidFill>
                  <a:schemeClr val="tx1">
                    <a:lumMod val="65000"/>
                    <a:lumOff val="35000"/>
                  </a:schemeClr>
                </a:solidFill>
              </a:rPr>
              <a:t>Диапазон произв-ности</a:t>
            </a: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426645" y="2624037"/>
            <a:ext cx="2655557" cy="430887"/>
            <a:chOff x="5465915" y="1694594"/>
            <a:chExt cx="2655557" cy="430887"/>
          </a:xfrm>
        </p:grpSpPr>
        <p:sp>
          <p:nvSpPr>
            <p:cNvPr id="24" name="TextBox 23"/>
            <p:cNvSpPr txBox="1"/>
            <p:nvPr/>
          </p:nvSpPr>
          <p:spPr bwMode="auto">
            <a:xfrm>
              <a:off x="5465915" y="1756960"/>
              <a:ext cx="1225357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0,6 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МПа</a:t>
              </a:r>
              <a:endParaRPr/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6748631" y="1694594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Рабочее давление насоса</a:t>
              </a:r>
              <a:endParaRPr/>
            </a:p>
          </p:txBody>
        </p:sp>
      </p:grpSp>
      <p:sp>
        <p:nvSpPr>
          <p:cNvPr id="27" name="TextBox 26"/>
          <p:cNvSpPr txBox="1"/>
          <p:nvPr/>
        </p:nvSpPr>
        <p:spPr bwMode="auto">
          <a:xfrm>
            <a:off x="250961" y="4169617"/>
            <a:ext cx="378229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HPDU предназначена для непрерывной работы при перекачивании и распределении по резервуарам хранения вязких и застывающих жидкостей. Максимальное рабочее давление насоса до 0,8 МПа, температура жидкости до 200 °С, диапазон вязкости жидкости от 20 до 20000 сСт</a:t>
            </a:r>
            <a:endParaRPr lang="ru-RU" sz="1000" b="1"/>
          </a:p>
        </p:txBody>
      </p:sp>
      <p:sp>
        <p:nvSpPr>
          <p:cNvPr id="28" name="TextBox 27"/>
          <p:cNvSpPr txBox="1"/>
          <p:nvPr/>
        </p:nvSpPr>
        <p:spPr bwMode="auto">
          <a:xfrm>
            <a:off x="6443385" y="2116557"/>
            <a:ext cx="11063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Пост управления</a:t>
            </a:r>
            <a:endParaRPr/>
          </a:p>
        </p:txBody>
      </p:sp>
      <p:cxnSp>
        <p:nvCxnSpPr>
          <p:cNvPr id="29" name="Соединитель: уступ 76"/>
          <p:cNvCxnSpPr>
            <a:cxnSpLocks/>
          </p:cNvCxnSpPr>
          <p:nvPr/>
        </p:nvCxnSpPr>
        <p:spPr bwMode="auto">
          <a:xfrm flipH="1">
            <a:off x="6017273" y="2231796"/>
            <a:ext cx="482587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/>
          <p:cNvGrpSpPr/>
          <p:nvPr/>
        </p:nvGrpSpPr>
        <p:grpSpPr bwMode="auto">
          <a:xfrm>
            <a:off x="279161" y="3153737"/>
            <a:ext cx="2803042" cy="430887"/>
            <a:chOff x="5318431" y="1761767"/>
            <a:chExt cx="2803042" cy="430887"/>
          </a:xfrm>
        </p:grpSpPr>
        <p:sp>
          <p:nvSpPr>
            <p:cNvPr id="31" name="TextBox 30"/>
            <p:cNvSpPr txBox="1"/>
            <p:nvPr/>
          </p:nvSpPr>
          <p:spPr bwMode="auto">
            <a:xfrm>
              <a:off x="5318431" y="1802498"/>
              <a:ext cx="1372841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en-US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30</a:t>
              </a: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-55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кВт</a:t>
              </a:r>
              <a:endParaRPr/>
            </a:p>
          </p:txBody>
        </p:sp>
        <p:sp>
          <p:nvSpPr>
            <p:cNvPr id="32" name="TextBox 31"/>
            <p:cNvSpPr txBox="1"/>
            <p:nvPr/>
          </p:nvSpPr>
          <p:spPr bwMode="auto">
            <a:xfrm>
              <a:off x="6748632" y="1761767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Мощность двигателя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452466" y="3598341"/>
            <a:ext cx="2629735" cy="441347"/>
            <a:chOff x="5491736" y="1722616"/>
            <a:chExt cx="2629735" cy="441347"/>
          </a:xfrm>
        </p:grpSpPr>
        <p:sp>
          <p:nvSpPr>
            <p:cNvPr id="34" name="TextBox 33"/>
            <p:cNvSpPr txBox="1"/>
            <p:nvPr/>
          </p:nvSpPr>
          <p:spPr bwMode="auto">
            <a:xfrm>
              <a:off x="5491736" y="1807711"/>
              <a:ext cx="1430202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3 </a:t>
              </a:r>
              <a:r>
                <a:rPr lang="ru-RU" sz="20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или</a:t>
              </a: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 4</a:t>
              </a:r>
              <a:endParaRPr lang="ru-RU" sz="20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endParaRPr>
            </a:p>
          </p:txBody>
        </p:sp>
        <p:sp>
          <p:nvSpPr>
            <p:cNvPr id="35" name="TextBox 34"/>
            <p:cNvSpPr txBox="1"/>
            <p:nvPr/>
          </p:nvSpPr>
          <p:spPr bwMode="auto">
            <a:xfrm>
              <a:off x="6748630" y="1722616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Количество выходов</a:t>
              </a:r>
              <a:endParaRPr/>
            </a:p>
          </p:txBody>
        </p:sp>
      </p:grpSp>
      <p:sp>
        <p:nvSpPr>
          <p:cNvPr id="36" name="TextBox 35"/>
          <p:cNvSpPr txBox="1"/>
          <p:nvPr/>
        </p:nvSpPr>
        <p:spPr bwMode="auto">
          <a:xfrm>
            <a:off x="426645" y="2072194"/>
            <a:ext cx="1302049" cy="526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90</a:t>
            </a:r>
            <a:r>
              <a:rPr lang="ru-RU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-</a:t>
            </a:r>
            <a:r>
              <a:rPr lang="en-US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20</a:t>
            </a:r>
            <a:r>
              <a:rPr lang="ru-RU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0</a:t>
            </a:r>
            <a:r>
              <a:rPr lang="ru-RU" sz="18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lang="en-US" sz="1800">
              <a:gradFill>
                <a:gsLst>
                  <a:gs pos="0">
                    <a:srgbClr val="00B0F0">
                      <a:alpha val="63000"/>
                    </a:srgbClr>
                  </a:gs>
                  <a:gs pos="80000">
                    <a:schemeClr val="accent1"/>
                  </a:gs>
                </a:gsLst>
                <a:lin ang="2700000" scaled="1"/>
              </a:gradFill>
              <a:latin typeface="+mj-lt"/>
              <a:cs typeface="Prompt"/>
            </a:endParaRPr>
          </a:p>
          <a:p>
            <a:pPr>
              <a:lnSpc>
                <a:spcPct val="70000"/>
              </a:lnSpc>
              <a:defRPr/>
            </a:pPr>
            <a:r>
              <a:rPr lang="ru-RU" sz="16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куб.м / час</a:t>
            </a:r>
            <a:endParaRPr lang="ru-RU" sz="1800">
              <a:gradFill>
                <a:gsLst>
                  <a:gs pos="0">
                    <a:srgbClr val="00B0F0">
                      <a:alpha val="63000"/>
                    </a:srgbClr>
                  </a:gs>
                  <a:gs pos="80000">
                    <a:schemeClr val="accent1"/>
                  </a:gs>
                </a:gsLst>
                <a:lin ang="2700000" scaled="1"/>
              </a:gradFill>
              <a:latin typeface="+mj-lt"/>
              <a:cs typeface="Prompt"/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3612850" y="3781344"/>
            <a:ext cx="107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Шестеренчатый </a:t>
            </a:r>
            <a:endParaRPr/>
          </a:p>
          <a:p>
            <a:pPr>
              <a:defRPr/>
            </a:pPr>
            <a:r>
              <a:rPr lang="ru-RU" sz="900"/>
              <a:t>насос</a:t>
            </a:r>
            <a:endParaRPr/>
          </a:p>
        </p:txBody>
      </p:sp>
      <p:cxnSp>
        <p:nvCxnSpPr>
          <p:cNvPr id="38" name="Соединитель: уступ 76"/>
          <p:cNvCxnSpPr>
            <a:cxnSpLocks/>
          </p:cNvCxnSpPr>
          <p:nvPr/>
        </p:nvCxnSpPr>
        <p:spPr bwMode="auto">
          <a:xfrm flipV="1">
            <a:off x="4572000" y="3876318"/>
            <a:ext cx="424374" cy="8532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 bwMode="auto">
          <a:xfrm>
            <a:off x="4710266" y="4797546"/>
            <a:ext cx="50206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Рама </a:t>
            </a:r>
            <a:endParaRPr/>
          </a:p>
        </p:txBody>
      </p:sp>
      <p:cxnSp>
        <p:nvCxnSpPr>
          <p:cNvPr id="40" name="Соединитель: уступ 76"/>
          <p:cNvCxnSpPr>
            <a:cxnSpLocks/>
          </p:cNvCxnSpPr>
          <p:nvPr/>
        </p:nvCxnSpPr>
        <p:spPr bwMode="auto">
          <a:xfrm flipH="1">
            <a:off x="6330020" y="3153737"/>
            <a:ext cx="372870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 bwMode="auto">
          <a:xfrm>
            <a:off x="6643364" y="2896934"/>
            <a:ext cx="1128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Фильтр для</a:t>
            </a:r>
            <a:endParaRPr/>
          </a:p>
          <a:p>
            <a:pPr>
              <a:defRPr/>
            </a:pPr>
            <a:r>
              <a:rPr lang="ru-RU" sz="900"/>
              <a:t>вязких жидкостей</a:t>
            </a:r>
            <a:endParaRPr/>
          </a:p>
        </p:txBody>
      </p:sp>
      <p:cxnSp>
        <p:nvCxnSpPr>
          <p:cNvPr id="42" name="Соединитель: уступ 76"/>
          <p:cNvCxnSpPr>
            <a:cxnSpLocks/>
          </p:cNvCxnSpPr>
          <p:nvPr/>
        </p:nvCxnSpPr>
        <p:spPr bwMode="auto">
          <a:xfrm flipV="1">
            <a:off x="4986952" y="4312627"/>
            <a:ext cx="0" cy="56637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 bwMode="auto">
          <a:xfrm>
            <a:off x="6931433" y="3716648"/>
            <a:ext cx="670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Мотор-</a:t>
            </a:r>
            <a:endParaRPr/>
          </a:p>
          <a:p>
            <a:pPr>
              <a:defRPr/>
            </a:pPr>
            <a:r>
              <a:rPr lang="ru-RU" sz="900"/>
              <a:t>редуктор</a:t>
            </a:r>
            <a:endParaRPr/>
          </a:p>
        </p:txBody>
      </p:sp>
      <p:cxnSp>
        <p:nvCxnSpPr>
          <p:cNvPr id="44" name="Соединитель: уступ 76"/>
          <p:cNvCxnSpPr>
            <a:cxnSpLocks/>
          </p:cNvCxnSpPr>
          <p:nvPr/>
        </p:nvCxnSpPr>
        <p:spPr bwMode="auto">
          <a:xfrm>
            <a:off x="7207781" y="4085980"/>
            <a:ext cx="0" cy="552838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 bwMode="auto">
          <a:xfrm>
            <a:off x="5704690" y="4595813"/>
            <a:ext cx="12506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Дренажная емкость</a:t>
            </a:r>
            <a:endParaRPr/>
          </a:p>
        </p:txBody>
      </p:sp>
      <p:cxnSp>
        <p:nvCxnSpPr>
          <p:cNvPr id="46" name="Соединитель: уступ 76"/>
          <p:cNvCxnSpPr>
            <a:cxnSpLocks/>
          </p:cNvCxnSpPr>
          <p:nvPr/>
        </p:nvCxnSpPr>
        <p:spPr bwMode="auto">
          <a:xfrm flipV="1">
            <a:off x="5858437" y="4157228"/>
            <a:ext cx="0" cy="48159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Управляющая кнопка: &quot;Пустой&quot; 46">
            <a:hlinkClick r:id="rId4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Управляющая кнопка: &quot;Пустой&quot; 47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49" name="Управляющая кнопка: &quot;Пустой&quot; 48">
            <a:hlinkClick r:id="rId6" action="ppaction://hlinksldjump" highlightClick="1"/>
          </p:cNvPr>
          <p:cNvSpPr/>
          <p:nvPr/>
        </p:nvSpPr>
        <p:spPr bwMode="auto">
          <a:xfrm>
            <a:off x="7975889" y="145388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0" name="Управляющая кнопка: &quot;Пустой&quot; 49">
            <a:hlinkClick r:id="rId7" action="ppaction://hlinksldjump" highlightClick="1"/>
          </p:cNvPr>
          <p:cNvSpPr/>
          <p:nvPr/>
        </p:nvSpPr>
        <p:spPr bwMode="auto">
          <a:xfrm>
            <a:off x="7975890" y="184247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3191907" y="3041143"/>
            <a:ext cx="96051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Дистрибьютор</a:t>
            </a:r>
            <a:endParaRPr/>
          </a:p>
          <a:p>
            <a:pPr>
              <a:defRPr/>
            </a:pPr>
            <a:r>
              <a:rPr lang="ru-RU" sz="900"/>
              <a:t>на 3 или 4 </a:t>
            </a:r>
            <a:endParaRPr/>
          </a:p>
          <a:p>
            <a:pPr>
              <a:defRPr/>
            </a:pPr>
            <a:r>
              <a:rPr lang="ru-RU" sz="900"/>
              <a:t>выхода</a:t>
            </a:r>
            <a:endParaRPr/>
          </a:p>
        </p:txBody>
      </p:sp>
      <p:cxnSp>
        <p:nvCxnSpPr>
          <p:cNvPr id="19" name="Соединитель: уступ 76"/>
          <p:cNvCxnSpPr>
            <a:cxnSpLocks/>
          </p:cNvCxnSpPr>
          <p:nvPr/>
        </p:nvCxnSpPr>
        <p:spPr bwMode="auto">
          <a:xfrm flipV="1">
            <a:off x="3612850" y="2430780"/>
            <a:ext cx="0" cy="699529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Управляющая кнопка: &quot;На главную&quot; 1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9" action="ppaction://hlinksldjump" highlightClick="1"/>
          </p:cNvPr>
          <p:cNvSpPr/>
          <p:nvPr/>
        </p:nvSpPr>
        <p:spPr bwMode="auto">
          <a:xfrm>
            <a:off x="8033975" y="268640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8" name="Управляющая кнопка: &quot;Пустой&quot; 7">
            <a:hlinkClick r:id="rId10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11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3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&quot;Пустой&quot; 5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65841" y="1186471"/>
            <a:ext cx="6858000" cy="3666489"/>
          </a:xfrm>
          <a:prstGeom prst="rect">
            <a:avLst/>
          </a:prstGeom>
        </p:spPr>
      </p:pic>
      <p:sp>
        <p:nvSpPr>
          <p:cNvPr id="5" name="Управляющая кнопка: &quot;На главную&quot; 4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&quot;Пустой&quot; 16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3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17" name="Управляющая кнопка: &quot;Пустой&quot; 16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88728" y="1088844"/>
            <a:ext cx="6212226" cy="3795937"/>
          </a:xfrm>
          <a:prstGeom prst="rect">
            <a:avLst/>
          </a:prstGeom>
        </p:spPr>
      </p:pic>
      <p:sp>
        <p:nvSpPr>
          <p:cNvPr id="4" name="Управляющая кнопка: &quot;На главную&quot; 3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&quot;Пустой&quot; 6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 l="18745" t="8286" r="19676" b="7491"/>
          <a:stretch/>
        </p:blipFill>
        <p:spPr bwMode="auto">
          <a:xfrm>
            <a:off x="4028271" y="1252008"/>
            <a:ext cx="3424369" cy="3512820"/>
          </a:xfrm>
          <a:prstGeom prst="rect">
            <a:avLst/>
          </a:prstGeom>
        </p:spPr>
      </p:pic>
      <p:sp>
        <p:nvSpPr>
          <p:cNvPr id="5" name="Заголовок 6"/>
          <p:cNvSpPr txBox="1"/>
          <p:nvPr/>
        </p:nvSpPr>
        <p:spPr bwMode="auto">
          <a:xfrm>
            <a:off x="250961" y="238190"/>
            <a:ext cx="6828019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Установка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перекачивания масел | </a:t>
            </a: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OPS</a:t>
            </a:r>
            <a:endParaRPr sz="3600"/>
          </a:p>
        </p:txBody>
      </p:sp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TextBox 1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1682618" y="1609333"/>
            <a:ext cx="1302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>
                <a:solidFill>
                  <a:schemeClr val="tx1">
                    <a:lumMod val="65000"/>
                    <a:lumOff val="35000"/>
                  </a:schemeClr>
                </a:solidFill>
              </a:rPr>
              <a:t>Диапазон произв-ности</a:t>
            </a: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399902" y="2133189"/>
            <a:ext cx="2655557" cy="430887"/>
            <a:chOff x="5465915" y="1694594"/>
            <a:chExt cx="2655557" cy="430887"/>
          </a:xfrm>
        </p:grpSpPr>
        <p:sp>
          <p:nvSpPr>
            <p:cNvPr id="24" name="TextBox 23"/>
            <p:cNvSpPr txBox="1"/>
            <p:nvPr/>
          </p:nvSpPr>
          <p:spPr bwMode="auto">
            <a:xfrm>
              <a:off x="5465915" y="1756960"/>
              <a:ext cx="1225357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0,6 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МПа</a:t>
              </a:r>
              <a:endParaRPr/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6748631" y="1694594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Рабочее давление насоса</a:t>
              </a:r>
              <a:endParaRPr/>
            </a:p>
          </p:txBody>
        </p:sp>
      </p:grpSp>
      <p:sp>
        <p:nvSpPr>
          <p:cNvPr id="27" name="TextBox 26"/>
          <p:cNvSpPr txBox="1"/>
          <p:nvPr/>
        </p:nvSpPr>
        <p:spPr bwMode="auto">
          <a:xfrm>
            <a:off x="250961" y="3677987"/>
            <a:ext cx="273370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OPS предназначена для повышения давления подачи теплоносителей, включая термальные масла, и поддержания температурных режимов на различных участках системы обогрева.</a:t>
            </a:r>
            <a:endParaRPr/>
          </a:p>
        </p:txBody>
      </p:sp>
      <p:sp>
        <p:nvSpPr>
          <p:cNvPr id="28" name="TextBox 27"/>
          <p:cNvSpPr txBox="1"/>
          <p:nvPr/>
        </p:nvSpPr>
        <p:spPr bwMode="auto">
          <a:xfrm>
            <a:off x="3957478" y="1428703"/>
            <a:ext cx="124264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Запорная арматура</a:t>
            </a:r>
            <a:endParaRPr/>
          </a:p>
        </p:txBody>
      </p:sp>
      <p:cxnSp>
        <p:nvCxnSpPr>
          <p:cNvPr id="29" name="Соединитель: уступ 76"/>
          <p:cNvCxnSpPr>
            <a:cxnSpLocks/>
          </p:cNvCxnSpPr>
          <p:nvPr/>
        </p:nvCxnSpPr>
        <p:spPr bwMode="auto">
          <a:xfrm>
            <a:off x="4879535" y="1609333"/>
            <a:ext cx="0" cy="523856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/>
          <p:cNvGrpSpPr/>
          <p:nvPr/>
        </p:nvGrpSpPr>
        <p:grpSpPr bwMode="auto">
          <a:xfrm>
            <a:off x="697684" y="2662889"/>
            <a:ext cx="2357776" cy="430887"/>
            <a:chOff x="5763697" y="1761767"/>
            <a:chExt cx="2357776" cy="430887"/>
          </a:xfrm>
        </p:grpSpPr>
        <p:sp>
          <p:nvSpPr>
            <p:cNvPr id="31" name="TextBox 30"/>
            <p:cNvSpPr txBox="1"/>
            <p:nvPr/>
          </p:nvSpPr>
          <p:spPr bwMode="auto">
            <a:xfrm>
              <a:off x="5763697" y="1819116"/>
              <a:ext cx="927575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22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кВт</a:t>
              </a:r>
              <a:endParaRPr/>
            </a:p>
          </p:txBody>
        </p:sp>
        <p:sp>
          <p:nvSpPr>
            <p:cNvPr id="32" name="TextBox 31"/>
            <p:cNvSpPr txBox="1"/>
            <p:nvPr/>
          </p:nvSpPr>
          <p:spPr bwMode="auto">
            <a:xfrm>
              <a:off x="6748632" y="1761767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Мощность двигателя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425723" y="3107493"/>
            <a:ext cx="2629735" cy="485398"/>
            <a:chOff x="5491736" y="1722616"/>
            <a:chExt cx="2629735" cy="485398"/>
          </a:xfrm>
        </p:grpSpPr>
        <p:sp>
          <p:nvSpPr>
            <p:cNvPr id="34" name="TextBox 33"/>
            <p:cNvSpPr txBox="1"/>
            <p:nvPr/>
          </p:nvSpPr>
          <p:spPr bwMode="auto">
            <a:xfrm>
              <a:off x="5491736" y="1807711"/>
              <a:ext cx="1430202" cy="400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10</a:t>
              </a: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 сСт</a:t>
              </a:r>
              <a:endParaRPr lang="ru-RU" sz="20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endParaRPr>
            </a:p>
          </p:txBody>
        </p:sp>
        <p:sp>
          <p:nvSpPr>
            <p:cNvPr id="35" name="TextBox 34"/>
            <p:cNvSpPr txBox="1"/>
            <p:nvPr/>
          </p:nvSpPr>
          <p:spPr bwMode="auto">
            <a:xfrm>
              <a:off x="6748630" y="1722616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Вязкость среды не более</a:t>
              </a:r>
              <a:endParaRPr/>
            </a:p>
          </p:txBody>
        </p:sp>
      </p:grpSp>
      <p:sp>
        <p:nvSpPr>
          <p:cNvPr id="36" name="TextBox 35"/>
          <p:cNvSpPr txBox="1"/>
          <p:nvPr/>
        </p:nvSpPr>
        <p:spPr bwMode="auto">
          <a:xfrm>
            <a:off x="399902" y="1581347"/>
            <a:ext cx="1302049" cy="526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50-150</a:t>
            </a:r>
            <a:r>
              <a:rPr lang="ru-RU" sz="18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lang="en-US" sz="1800">
              <a:gradFill>
                <a:gsLst>
                  <a:gs pos="0">
                    <a:srgbClr val="00B0F0">
                      <a:alpha val="63000"/>
                    </a:srgbClr>
                  </a:gs>
                  <a:gs pos="80000">
                    <a:schemeClr val="accent1"/>
                  </a:gs>
                </a:gsLst>
                <a:lin ang="2700000" scaled="1"/>
              </a:gradFill>
              <a:latin typeface="+mj-lt"/>
              <a:cs typeface="Prompt"/>
            </a:endParaRPr>
          </a:p>
          <a:p>
            <a:pPr>
              <a:lnSpc>
                <a:spcPct val="70000"/>
              </a:lnSpc>
              <a:defRPr/>
            </a:pPr>
            <a:r>
              <a:rPr lang="ru-RU" sz="16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куб.м / час</a:t>
            </a:r>
            <a:endParaRPr lang="ru-RU" sz="1800">
              <a:gradFill>
                <a:gsLst>
                  <a:gs pos="0">
                    <a:srgbClr val="00B0F0">
                      <a:alpha val="63000"/>
                    </a:srgbClr>
                  </a:gs>
                  <a:gs pos="80000">
                    <a:schemeClr val="accent1"/>
                  </a:gs>
                </a:gsLst>
                <a:lin ang="2700000" scaled="1"/>
              </a:gradFill>
              <a:latin typeface="+mj-lt"/>
              <a:cs typeface="Prompt"/>
            </a:endParaRPr>
          </a:p>
        </p:txBody>
      </p:sp>
      <p:sp>
        <p:nvSpPr>
          <p:cNvPr id="47" name="Управляющая кнопка: &quot;Пустой&quot; 46">
            <a:hlinkClick r:id="rId4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Управляющая кнопка: &quot;Пустой&quot; 47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49" name="Управляющая кнопка: &quot;Пустой&quot; 48">
            <a:hlinkClick r:id="rId6" action="ppaction://hlinksldjump" highlightClick="1"/>
          </p:cNvPr>
          <p:cNvSpPr/>
          <p:nvPr/>
        </p:nvSpPr>
        <p:spPr bwMode="auto">
          <a:xfrm>
            <a:off x="7975889" y="145388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0" name="Управляющая кнопка: &quot;Пустой&quot; 49">
            <a:hlinkClick r:id="rId7" action="ppaction://hlinksldjump" highlightClick="1"/>
          </p:cNvPr>
          <p:cNvSpPr/>
          <p:nvPr/>
        </p:nvSpPr>
        <p:spPr bwMode="auto">
          <a:xfrm>
            <a:off x="7975890" y="184247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4897370" y="986440"/>
            <a:ext cx="11288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Клапан обратный</a:t>
            </a:r>
            <a:endParaRPr/>
          </a:p>
        </p:txBody>
      </p:sp>
      <p:cxnSp>
        <p:nvCxnSpPr>
          <p:cNvPr id="10" name="Соединитель: уступ 76"/>
          <p:cNvCxnSpPr>
            <a:cxnSpLocks/>
          </p:cNvCxnSpPr>
          <p:nvPr/>
        </p:nvCxnSpPr>
        <p:spPr bwMode="auto">
          <a:xfrm>
            <a:off x="5378104" y="1155955"/>
            <a:ext cx="0" cy="884265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 bwMode="auto">
          <a:xfrm>
            <a:off x="6251350" y="1638250"/>
            <a:ext cx="10631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Контрольно- </a:t>
            </a:r>
            <a:endParaRPr/>
          </a:p>
          <a:p>
            <a:pPr>
              <a:defRPr/>
            </a:pPr>
            <a:r>
              <a:rPr lang="ru-RU" sz="900"/>
              <a:t>измерительные </a:t>
            </a:r>
            <a:endParaRPr/>
          </a:p>
          <a:p>
            <a:pPr>
              <a:defRPr/>
            </a:pPr>
            <a:r>
              <a:rPr lang="ru-RU" sz="900"/>
              <a:t>приборы</a:t>
            </a:r>
            <a:endParaRPr/>
          </a:p>
        </p:txBody>
      </p:sp>
      <p:cxnSp>
        <p:nvCxnSpPr>
          <p:cNvPr id="14" name="Соединитель: уступ 76"/>
          <p:cNvCxnSpPr>
            <a:cxnSpLocks/>
          </p:cNvCxnSpPr>
          <p:nvPr/>
        </p:nvCxnSpPr>
        <p:spPr bwMode="auto">
          <a:xfrm flipH="1">
            <a:off x="5961887" y="2040220"/>
            <a:ext cx="363613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 bwMode="auto">
          <a:xfrm>
            <a:off x="6549455" y="1174241"/>
            <a:ext cx="11063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Пост управления</a:t>
            </a:r>
            <a:endParaRPr/>
          </a:p>
        </p:txBody>
      </p:sp>
      <p:cxnSp>
        <p:nvCxnSpPr>
          <p:cNvPr id="16" name="Соединитель: уступ 76"/>
          <p:cNvCxnSpPr>
            <a:cxnSpLocks/>
          </p:cNvCxnSpPr>
          <p:nvPr/>
        </p:nvCxnSpPr>
        <p:spPr bwMode="auto">
          <a:xfrm>
            <a:off x="7211346" y="1367424"/>
            <a:ext cx="0" cy="1139024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 bwMode="auto">
          <a:xfrm>
            <a:off x="3240401" y="2681416"/>
            <a:ext cx="1114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Автоматический трёхходовой смесительный клапан</a:t>
            </a:r>
            <a:endParaRPr/>
          </a:p>
        </p:txBody>
      </p:sp>
      <p:cxnSp>
        <p:nvCxnSpPr>
          <p:cNvPr id="25" name="Соединитель: уступ 76"/>
          <p:cNvCxnSpPr>
            <a:cxnSpLocks/>
          </p:cNvCxnSpPr>
          <p:nvPr/>
        </p:nvCxnSpPr>
        <p:spPr bwMode="auto">
          <a:xfrm>
            <a:off x="4028271" y="2940355"/>
            <a:ext cx="787569" cy="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3897216" y="4343752"/>
            <a:ext cx="11144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Фильтр сетчатый</a:t>
            </a:r>
            <a:endParaRPr/>
          </a:p>
        </p:txBody>
      </p:sp>
      <p:cxnSp>
        <p:nvCxnSpPr>
          <p:cNvPr id="52" name="Соединитель: уступ 76"/>
          <p:cNvCxnSpPr>
            <a:cxnSpLocks/>
          </p:cNvCxnSpPr>
          <p:nvPr/>
        </p:nvCxnSpPr>
        <p:spPr bwMode="auto">
          <a:xfrm flipV="1">
            <a:off x="4879535" y="3592891"/>
            <a:ext cx="0" cy="81276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 bwMode="auto">
          <a:xfrm>
            <a:off x="4396948" y="4579673"/>
            <a:ext cx="110799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Рама-основание</a:t>
            </a:r>
            <a:endParaRPr/>
          </a:p>
        </p:txBody>
      </p:sp>
      <p:cxnSp>
        <p:nvCxnSpPr>
          <p:cNvPr id="54" name="Соединитель: уступ 76"/>
          <p:cNvCxnSpPr>
            <a:cxnSpLocks/>
          </p:cNvCxnSpPr>
          <p:nvPr/>
        </p:nvCxnSpPr>
        <p:spPr bwMode="auto">
          <a:xfrm flipV="1">
            <a:off x="5053998" y="4154512"/>
            <a:ext cx="7209" cy="514329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 bwMode="auto">
          <a:xfrm>
            <a:off x="5053998" y="4782724"/>
            <a:ext cx="12715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Насосная установка</a:t>
            </a:r>
            <a:endParaRPr/>
          </a:p>
        </p:txBody>
      </p:sp>
      <p:cxnSp>
        <p:nvCxnSpPr>
          <p:cNvPr id="56" name="Соединитель: уступ 76"/>
          <p:cNvCxnSpPr>
            <a:cxnSpLocks/>
          </p:cNvCxnSpPr>
          <p:nvPr/>
        </p:nvCxnSpPr>
        <p:spPr bwMode="auto">
          <a:xfrm flipV="1">
            <a:off x="5536585" y="3856630"/>
            <a:ext cx="0" cy="100323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Управляющая кнопка: &quot;На главную&quot; 3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9" action="ppaction://hlinksldjump" highlightClick="1"/>
          </p:cNvPr>
          <p:cNvSpPr/>
          <p:nvPr/>
        </p:nvSpPr>
        <p:spPr bwMode="auto">
          <a:xfrm>
            <a:off x="8033977" y="3034474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10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9" name="Управляющая кнопка: &quot;Пустой&quot; 18">
            <a:hlinkClick r:id="rId11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3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&quot;Пустой&quot; 5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24921" y="1088844"/>
            <a:ext cx="6339840" cy="3703395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&quot;Пустой&quot; 16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3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17" name="Управляющая кнопка: &quot;Пустой&quot; 16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42581" y="1405074"/>
            <a:ext cx="6904520" cy="3427000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&quot;Пустой&quot; 6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l="7032" t="24296" r="7867" b="24444"/>
          <a:stretch/>
        </p:blipFill>
        <p:spPr bwMode="auto">
          <a:xfrm>
            <a:off x="3164396" y="2104590"/>
            <a:ext cx="4502572" cy="2034077"/>
          </a:xfrm>
          <a:prstGeom prst="rect">
            <a:avLst/>
          </a:prstGeom>
        </p:spPr>
      </p:pic>
      <p:sp>
        <p:nvSpPr>
          <p:cNvPr id="5" name="Заголовок 6"/>
          <p:cNvSpPr txBox="1"/>
          <p:nvPr/>
        </p:nvSpPr>
        <p:spPr bwMode="auto">
          <a:xfrm>
            <a:off x="250961" y="238190"/>
            <a:ext cx="7201679" cy="619226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Установка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перекачивания и распределения масел | OSM-PS</a:t>
            </a:r>
            <a:endParaRPr sz="3600"/>
          </a:p>
        </p:txBody>
      </p:sp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TextBox 19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2" name="TextBox 21"/>
          <p:cNvSpPr txBox="1"/>
          <p:nvPr/>
        </p:nvSpPr>
        <p:spPr bwMode="auto">
          <a:xfrm>
            <a:off x="1682618" y="1609333"/>
            <a:ext cx="1302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100">
                <a:solidFill>
                  <a:schemeClr val="tx1">
                    <a:lumMod val="65000"/>
                    <a:lumOff val="35000"/>
                  </a:schemeClr>
                </a:solidFill>
              </a:rPr>
              <a:t>Диапазон произв-ности</a:t>
            </a:r>
          </a:p>
        </p:txBody>
      </p:sp>
      <p:grpSp>
        <p:nvGrpSpPr>
          <p:cNvPr id="23" name="Группа 22"/>
          <p:cNvGrpSpPr/>
          <p:nvPr/>
        </p:nvGrpSpPr>
        <p:grpSpPr bwMode="auto">
          <a:xfrm>
            <a:off x="672125" y="2133189"/>
            <a:ext cx="2383334" cy="430887"/>
            <a:chOff x="5738138" y="1694594"/>
            <a:chExt cx="2383334" cy="430887"/>
          </a:xfrm>
        </p:grpSpPr>
        <p:sp>
          <p:nvSpPr>
            <p:cNvPr id="24" name="TextBox 23"/>
            <p:cNvSpPr txBox="1"/>
            <p:nvPr/>
          </p:nvSpPr>
          <p:spPr bwMode="auto">
            <a:xfrm>
              <a:off x="5738138" y="1731912"/>
              <a:ext cx="1225357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1 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МПа</a:t>
              </a:r>
              <a:endParaRPr/>
            </a:p>
          </p:txBody>
        </p:sp>
        <p:sp>
          <p:nvSpPr>
            <p:cNvPr id="26" name="TextBox 25"/>
            <p:cNvSpPr txBox="1"/>
            <p:nvPr/>
          </p:nvSpPr>
          <p:spPr bwMode="auto">
            <a:xfrm>
              <a:off x="6748631" y="1694594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Рабочее давление насоса</a:t>
              </a:r>
              <a:endParaRPr/>
            </a:p>
          </p:txBody>
        </p:sp>
      </p:grpSp>
      <p:sp>
        <p:nvSpPr>
          <p:cNvPr id="27" name="TextBox 26"/>
          <p:cNvSpPr txBox="1"/>
          <p:nvPr/>
        </p:nvSpPr>
        <p:spPr bwMode="auto">
          <a:xfrm>
            <a:off x="250961" y="3677987"/>
            <a:ext cx="2733706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/>
              <a:t>OSM-PS предназначена для повышения давления подачи и равномерного распределения потока теплоносителей, включая термальные масла, между потребителями. Оборудование позволяет регулировать температуру теплоносителя в системе обогрева.</a:t>
            </a:r>
            <a:endParaRPr lang="ru-RU" sz="1000" b="1"/>
          </a:p>
        </p:txBody>
      </p:sp>
      <p:grpSp>
        <p:nvGrpSpPr>
          <p:cNvPr id="30" name="Группа 29"/>
          <p:cNvGrpSpPr/>
          <p:nvPr/>
        </p:nvGrpSpPr>
        <p:grpSpPr bwMode="auto">
          <a:xfrm>
            <a:off x="399902" y="2662889"/>
            <a:ext cx="2655558" cy="430887"/>
            <a:chOff x="5465915" y="1761767"/>
            <a:chExt cx="2655558" cy="430887"/>
          </a:xfrm>
        </p:grpSpPr>
        <p:sp>
          <p:nvSpPr>
            <p:cNvPr id="31" name="TextBox 30"/>
            <p:cNvSpPr txBox="1"/>
            <p:nvPr/>
          </p:nvSpPr>
          <p:spPr bwMode="auto">
            <a:xfrm>
              <a:off x="5465915" y="1819116"/>
              <a:ext cx="1430202" cy="35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15-22</a:t>
              </a:r>
              <a:r>
                <a:rPr lang="ru-RU" sz="1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кВт</a:t>
              </a:r>
              <a:endParaRPr/>
            </a:p>
          </p:txBody>
        </p:sp>
        <p:sp>
          <p:nvSpPr>
            <p:cNvPr id="32" name="TextBox 31"/>
            <p:cNvSpPr txBox="1"/>
            <p:nvPr/>
          </p:nvSpPr>
          <p:spPr bwMode="auto">
            <a:xfrm>
              <a:off x="6748632" y="1761767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Мощность двигателя</a:t>
              </a:r>
              <a:endParaRPr/>
            </a:p>
          </p:txBody>
        </p:sp>
      </p:grpSp>
      <p:grpSp>
        <p:nvGrpSpPr>
          <p:cNvPr id="33" name="Группа 32"/>
          <p:cNvGrpSpPr/>
          <p:nvPr/>
        </p:nvGrpSpPr>
        <p:grpSpPr bwMode="auto">
          <a:xfrm>
            <a:off x="425723" y="3107493"/>
            <a:ext cx="2629735" cy="485398"/>
            <a:chOff x="5491736" y="1722616"/>
            <a:chExt cx="2629735" cy="485398"/>
          </a:xfrm>
        </p:grpSpPr>
        <p:sp>
          <p:nvSpPr>
            <p:cNvPr id="34" name="TextBox 33"/>
            <p:cNvSpPr txBox="1"/>
            <p:nvPr/>
          </p:nvSpPr>
          <p:spPr bwMode="auto">
            <a:xfrm>
              <a:off x="5491736" y="1807711"/>
              <a:ext cx="1430202" cy="400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70000"/>
                </a:lnSpc>
                <a:defRPr/>
              </a:pPr>
              <a:r>
                <a:rPr lang="ru-RU" sz="28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10</a:t>
              </a:r>
              <a:r>
                <a:rPr lang="ru-RU" sz="2400">
                  <a:gradFill>
                    <a:gsLst>
                      <a:gs pos="0">
                        <a:srgbClr val="00B0F0">
                          <a:alpha val="63000"/>
                        </a:srgbClr>
                      </a:gs>
                      <a:gs pos="80000">
                        <a:schemeClr val="accent1"/>
                      </a:gs>
                    </a:gsLst>
                    <a:lin ang="2700000" scaled="1"/>
                  </a:gradFill>
                  <a:latin typeface="+mj-lt"/>
                  <a:cs typeface="Prompt"/>
                </a:rPr>
                <a:t> сСт</a:t>
              </a:r>
              <a:endParaRPr lang="ru-RU" sz="20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endParaRPr>
            </a:p>
          </p:txBody>
        </p:sp>
        <p:sp>
          <p:nvSpPr>
            <p:cNvPr id="35" name="TextBox 34"/>
            <p:cNvSpPr txBox="1"/>
            <p:nvPr/>
          </p:nvSpPr>
          <p:spPr bwMode="auto">
            <a:xfrm>
              <a:off x="6748630" y="1722616"/>
              <a:ext cx="13728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Вязкость среды не более</a:t>
              </a:r>
              <a:endParaRPr/>
            </a:p>
          </p:txBody>
        </p:sp>
      </p:grpSp>
      <p:sp>
        <p:nvSpPr>
          <p:cNvPr id="36" name="TextBox 35"/>
          <p:cNvSpPr txBox="1"/>
          <p:nvPr/>
        </p:nvSpPr>
        <p:spPr bwMode="auto">
          <a:xfrm>
            <a:off x="399902" y="1581347"/>
            <a:ext cx="1302049" cy="526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  <a:defRPr/>
            </a:pPr>
            <a:r>
              <a:rPr lang="ru-RU" sz="24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50-150</a:t>
            </a:r>
            <a:r>
              <a:rPr lang="ru-RU" sz="18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endParaRPr lang="en-US" sz="1800">
              <a:gradFill>
                <a:gsLst>
                  <a:gs pos="0">
                    <a:srgbClr val="00B0F0">
                      <a:alpha val="63000"/>
                    </a:srgbClr>
                  </a:gs>
                  <a:gs pos="80000">
                    <a:schemeClr val="accent1"/>
                  </a:gs>
                </a:gsLst>
                <a:lin ang="2700000" scaled="1"/>
              </a:gradFill>
              <a:latin typeface="+mj-lt"/>
              <a:cs typeface="Prompt"/>
            </a:endParaRPr>
          </a:p>
          <a:p>
            <a:pPr>
              <a:lnSpc>
                <a:spcPct val="70000"/>
              </a:lnSpc>
              <a:defRPr/>
            </a:pPr>
            <a:r>
              <a:rPr lang="ru-RU" sz="1600">
                <a:gradFill>
                  <a:gsLst>
                    <a:gs pos="0">
                      <a:srgbClr val="00B0F0">
                        <a:alpha val="63000"/>
                      </a:srgbClr>
                    </a:gs>
                    <a:gs pos="80000">
                      <a:schemeClr val="accent1"/>
                    </a:gs>
                  </a:gsLst>
                  <a:lin ang="2700000" scaled="1"/>
                </a:gradFill>
                <a:latin typeface="+mj-lt"/>
                <a:cs typeface="Prompt"/>
              </a:rPr>
              <a:t>куб.м / час</a:t>
            </a:r>
            <a:endParaRPr lang="ru-RU" sz="1800">
              <a:gradFill>
                <a:gsLst>
                  <a:gs pos="0">
                    <a:srgbClr val="00B0F0">
                      <a:alpha val="63000"/>
                    </a:srgbClr>
                  </a:gs>
                  <a:gs pos="80000">
                    <a:schemeClr val="accent1"/>
                  </a:gs>
                </a:gsLst>
                <a:lin ang="2700000" scaled="1"/>
              </a:gradFill>
              <a:latin typeface="+mj-lt"/>
              <a:cs typeface="Prompt"/>
            </a:endParaRPr>
          </a:p>
        </p:txBody>
      </p:sp>
      <p:sp>
        <p:nvSpPr>
          <p:cNvPr id="47" name="Управляющая кнопка: &quot;Пустой&quot; 46">
            <a:hlinkClick r:id="rId4" action="ppaction://hlinksldjump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Управляющая кнопка: &quot;Пустой&quot; 47">
            <a:hlinkClick r:id="rId5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49" name="Управляющая кнопка: &quot;Пустой&quot; 48">
            <a:hlinkClick r:id="rId6" action="ppaction://hlinksldjump" highlightClick="1"/>
          </p:cNvPr>
          <p:cNvSpPr/>
          <p:nvPr/>
        </p:nvSpPr>
        <p:spPr bwMode="auto">
          <a:xfrm>
            <a:off x="7975889" y="1453883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Области применения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50" name="Управляющая кнопка: &quot;Пустой&quot; 49">
            <a:hlinkClick r:id="rId7" action="ppaction://hlinksldjump" highlightClick="1"/>
          </p:cNvPr>
          <p:cNvSpPr/>
          <p:nvPr/>
        </p:nvSpPr>
        <p:spPr bwMode="auto">
          <a:xfrm>
            <a:off x="7975890" y="184247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Наши проекты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auto">
          <a:xfrm>
            <a:off x="3359927" y="2074876"/>
            <a:ext cx="11063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Пост управления</a:t>
            </a:r>
            <a:endParaRPr/>
          </a:p>
        </p:txBody>
      </p:sp>
      <p:cxnSp>
        <p:nvCxnSpPr>
          <p:cNvPr id="16" name="Соединитель: уступ 76"/>
          <p:cNvCxnSpPr>
            <a:cxnSpLocks/>
          </p:cNvCxnSpPr>
          <p:nvPr/>
        </p:nvCxnSpPr>
        <p:spPr bwMode="auto">
          <a:xfrm>
            <a:off x="3530886" y="2305708"/>
            <a:ext cx="0" cy="73972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 bwMode="auto">
          <a:xfrm>
            <a:off x="4336218" y="1752667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Трубопроводы </a:t>
            </a:r>
            <a:endParaRPr/>
          </a:p>
          <a:p>
            <a:pPr>
              <a:defRPr/>
            </a:pPr>
            <a:r>
              <a:rPr lang="ru-RU" sz="900"/>
              <a:t>обвязки</a:t>
            </a:r>
            <a:endParaRPr/>
          </a:p>
        </p:txBody>
      </p:sp>
      <p:cxnSp>
        <p:nvCxnSpPr>
          <p:cNvPr id="19" name="Соединитель: уступ 76"/>
          <p:cNvCxnSpPr>
            <a:cxnSpLocks/>
          </p:cNvCxnSpPr>
          <p:nvPr/>
        </p:nvCxnSpPr>
        <p:spPr bwMode="auto">
          <a:xfrm>
            <a:off x="6545082" y="1824355"/>
            <a:ext cx="0" cy="481352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5745775" y="1520017"/>
            <a:ext cx="151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Запорная и </a:t>
            </a:r>
            <a:endParaRPr/>
          </a:p>
          <a:p>
            <a:pPr>
              <a:defRPr/>
            </a:pPr>
            <a:r>
              <a:rPr lang="ru-RU" sz="900"/>
              <a:t>регулирующая арматура</a:t>
            </a:r>
            <a:endParaRPr/>
          </a:p>
        </p:txBody>
      </p:sp>
      <p:cxnSp>
        <p:nvCxnSpPr>
          <p:cNvPr id="38" name="Соединитель: уступ 76"/>
          <p:cNvCxnSpPr>
            <a:cxnSpLocks/>
          </p:cNvCxnSpPr>
          <p:nvPr/>
        </p:nvCxnSpPr>
        <p:spPr bwMode="auto">
          <a:xfrm>
            <a:off x="4654554" y="2074876"/>
            <a:ext cx="0" cy="739720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 bwMode="auto">
          <a:xfrm>
            <a:off x="3936249" y="4197211"/>
            <a:ext cx="127150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Насосная установка</a:t>
            </a:r>
            <a:endParaRPr/>
          </a:p>
        </p:txBody>
      </p:sp>
      <p:cxnSp>
        <p:nvCxnSpPr>
          <p:cNvPr id="40" name="Соединитель: уступ 76"/>
          <p:cNvCxnSpPr>
            <a:cxnSpLocks/>
          </p:cNvCxnSpPr>
          <p:nvPr/>
        </p:nvCxnSpPr>
        <p:spPr bwMode="auto">
          <a:xfrm flipV="1">
            <a:off x="4466320" y="3597125"/>
            <a:ext cx="0" cy="665637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 bwMode="auto">
          <a:xfrm>
            <a:off x="5695778" y="3713224"/>
            <a:ext cx="1527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Система трубопроводов </a:t>
            </a:r>
            <a:endParaRPr/>
          </a:p>
          <a:p>
            <a:pPr>
              <a:defRPr/>
            </a:pPr>
            <a:r>
              <a:rPr lang="ru-RU" sz="900"/>
              <a:t>и запорной арматуры</a:t>
            </a:r>
            <a:endParaRPr/>
          </a:p>
        </p:txBody>
      </p:sp>
      <p:cxnSp>
        <p:nvCxnSpPr>
          <p:cNvPr id="42" name="Соединитель: уступ 76"/>
          <p:cNvCxnSpPr>
            <a:cxnSpLocks/>
          </p:cNvCxnSpPr>
          <p:nvPr/>
        </p:nvCxnSpPr>
        <p:spPr bwMode="auto">
          <a:xfrm flipV="1">
            <a:off x="6459769" y="2878332"/>
            <a:ext cx="0" cy="90365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 bwMode="auto">
          <a:xfrm>
            <a:off x="6724569" y="3452678"/>
            <a:ext cx="10759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900"/>
              <a:t>Рама-основание</a:t>
            </a:r>
            <a:endParaRPr/>
          </a:p>
        </p:txBody>
      </p:sp>
      <p:cxnSp>
        <p:nvCxnSpPr>
          <p:cNvPr id="44" name="Соединитель: уступ 76"/>
          <p:cNvCxnSpPr>
            <a:cxnSpLocks/>
          </p:cNvCxnSpPr>
          <p:nvPr/>
        </p:nvCxnSpPr>
        <p:spPr bwMode="auto">
          <a:xfrm flipV="1">
            <a:off x="7223760" y="3074347"/>
            <a:ext cx="0" cy="464033"/>
          </a:xfrm>
          <a:prstGeom prst="straightConnector1">
            <a:avLst/>
          </a:prstGeom>
          <a:ln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Управляющая кнопка: &quot;На главную&quot; 3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rId9" action="ppaction://hlinksldjump" highlightClick="1"/>
          </p:cNvPr>
          <p:cNvSpPr/>
          <p:nvPr/>
        </p:nvSpPr>
        <p:spPr bwMode="auto">
          <a:xfrm>
            <a:off x="8033974" y="3412884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&quot;Пустой&quot; 9">
            <a:hlinkClick r:id="rId10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11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3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&quot;Пустой&quot; 5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75897" y="1280815"/>
            <a:ext cx="6637888" cy="3054891"/>
          </a:xfrm>
          <a:prstGeom prst="rect">
            <a:avLst/>
          </a:prstGeom>
        </p:spPr>
      </p:pic>
      <p:sp>
        <p:nvSpPr>
          <p:cNvPr id="5" name="Управляющая кнопка: &quot;На главную&quot; 4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7" name="Управляющая кнопка: &quot;Пустой&quot; 16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Управляющая кнопка: &quot;На главную&quot; 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3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sz="3600"/>
          </a:p>
        </p:txBody>
      </p:sp>
      <p:sp>
        <p:nvSpPr>
          <p:cNvPr id="17" name="Управляющая кнопка: &quot;Пустой&quot; 16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65556" y="1381539"/>
            <a:ext cx="7058569" cy="3089203"/>
          </a:xfrm>
          <a:prstGeom prst="rect">
            <a:avLst/>
          </a:prstGeom>
        </p:spPr>
      </p:pic>
      <p:sp>
        <p:nvSpPr>
          <p:cNvPr id="4" name="Управляющая кнопка: &quot;На главную&quot; 3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7" name="Управляющая кнопка: &quot;Пустой&quot; 6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6" name="Управляющая кнопка: &quot;Пустой&quot; 15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3532" y="1008702"/>
            <a:ext cx="5986498" cy="4134798"/>
          </a:xfrm>
          <a:prstGeom prst="rect">
            <a:avLst/>
          </a:prstGeom>
        </p:spPr>
      </p:pic>
      <p:sp>
        <p:nvSpPr>
          <p:cNvPr id="4" name="Управляющая кнопка: &quot;Пустой&quot; 3">
            <a:hlinkClick r:id="rId3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Области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применения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" name="Управляющая кнопка: &quot;На главную&quot; 1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Управляющая кнопка: &quot;Пустой&quot; 5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rcRect t="-4827" b="4826"/>
          <a:stretch/>
        </p:blipFill>
        <p:spPr bwMode="auto">
          <a:xfrm>
            <a:off x="943608" y="882415"/>
            <a:ext cx="5884720" cy="41940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43609" y="912733"/>
            <a:ext cx="5884710" cy="169857"/>
          </a:xfrm>
          <a:prstGeom prst="rect">
            <a:avLst/>
          </a:prstGeom>
        </p:spPr>
      </p:pic>
      <p:sp>
        <p:nvSpPr>
          <p:cNvPr id="12" name="Управляющая кнопка: &quot;Пустой&quot; 11">
            <a:hlinkClick r:id="rId4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Управляющая кнопка: &quot;Пустой&quot; 20">
            <a:hlinkClick r:id="" action="ppaction://hlinkshowjump?jump=previousslide" highlightClick="1"/>
          </p:cNvPr>
          <p:cNvSpPr/>
          <p:nvPr/>
        </p:nvSpPr>
        <p:spPr bwMode="auto">
          <a:xfrm>
            <a:off x="7975889" y="72751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2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Области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применения</a:t>
            </a:r>
            <a:endParaRPr sz="3600"/>
          </a:p>
        </p:txBody>
      </p:sp>
      <p:sp>
        <p:nvSpPr>
          <p:cNvPr id="30" name="Управляющая кнопка: &quot;На главную&quot; 29">
            <a:hlinkClick r:id="rId5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TextBox 30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" name="Управляющая кнопка: &quot;На главную&quot; 1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7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4" name="Управляющая кнопка: &quot;Пустой&quot; 3">
            <a:hlinkClick r:id="rId8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5" name="Управляющая кнопка: &quot;Пустой&quot; 4">
            <a:hlinkClick r:id="rId9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&quot;Пустой&quot; 5">
            <a:hlinkClick r:id="rId10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Управляющая кнопка: &quot;Пустой&quot; 2">
            <a:hlinkClick r:id="rId2" action="ppaction://hlinksldjump" highlightClick="1"/>
          </p:cNvPr>
          <p:cNvSpPr/>
          <p:nvPr/>
        </p:nvSpPr>
        <p:spPr bwMode="auto">
          <a:xfrm>
            <a:off x="7975890" y="10888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0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1" name="Управляющая кнопка: &quot;Пустой&quot; 20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78700" y="927856"/>
            <a:ext cx="6232282" cy="3786896"/>
          </a:xfrm>
          <a:prstGeom prst="rect">
            <a:avLst/>
          </a:prstGeom>
        </p:spPr>
      </p:pic>
      <p:sp>
        <p:nvSpPr>
          <p:cNvPr id="7" name="Управляющая кнопка: &quot;На главную&quot; 6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" name="Управляющая кнопка: &quot;На главную&quot; 1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Управляющая кнопка: &quot;Пустой&quot; 4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6" name="Управляющая кнопка: &quot;Пустой&quot; 5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Управляющая кнопка: &quot;Пустой&quot; 22">
            <a:hlinkClick r:id="rId2" action="ppaction://hlinksldjump" highlightClick="1"/>
          </p:cNvPr>
          <p:cNvSpPr/>
          <p:nvPr/>
        </p:nvSpPr>
        <p:spPr bwMode="auto">
          <a:xfrm>
            <a:off x="7975889" y="14822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Управляющая кнопка: &quot;Пустой&quot; 23">
            <a:hlinkClick r:id="" action="ppaction://hlinkshowjump?jump=previousslide" highlightClick="1"/>
          </p:cNvPr>
          <p:cNvSpPr/>
          <p:nvPr/>
        </p:nvSpPr>
        <p:spPr bwMode="auto">
          <a:xfrm>
            <a:off x="7975889" y="109886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12757" y="947733"/>
            <a:ext cx="6164167" cy="3747144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6" name="Управляющая кнопка: &quot;На главную&quot; 5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Управляющая кнопка: &quot;Пустой&quot; 22">
            <a:hlinkClick r:id="rId2" action="ppaction://hlinksldjump" highlightClick="1"/>
          </p:cNvPr>
          <p:cNvSpPr/>
          <p:nvPr/>
        </p:nvSpPr>
        <p:spPr bwMode="auto">
          <a:xfrm>
            <a:off x="7975889" y="14822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Управляющая кнопка: &quot;Пустой&quot; 23">
            <a:hlinkClick r:id="" action="ppaction://hlinkshowjump?jump=previousslide" highlightClick="1"/>
          </p:cNvPr>
          <p:cNvSpPr/>
          <p:nvPr/>
        </p:nvSpPr>
        <p:spPr bwMode="auto">
          <a:xfrm>
            <a:off x="7975889" y="109886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80366" y="912433"/>
            <a:ext cx="6228950" cy="3817743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6" name="Управляющая кнопка: &quot;На главную&quot; 5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Управляющая кнопка: &quot;Пустой&quot; 22">
            <a:hlinkClick r:id="rId2" action="ppaction://hlinksldjump" highlightClick="1"/>
          </p:cNvPr>
          <p:cNvSpPr/>
          <p:nvPr/>
        </p:nvSpPr>
        <p:spPr bwMode="auto">
          <a:xfrm>
            <a:off x="7975889" y="14822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4" name="Управляющая кнопка: &quot;Пустой&quot; 23">
            <a:hlinkClick r:id="" action="ppaction://hlinkshowjump?jump=previousslide" highlightClick="1"/>
          </p:cNvPr>
          <p:cNvSpPr/>
          <p:nvPr/>
        </p:nvSpPr>
        <p:spPr bwMode="auto">
          <a:xfrm>
            <a:off x="7975889" y="109886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78700" y="921032"/>
            <a:ext cx="6232282" cy="3800545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6" name="Управляющая кнопка: &quot;На главную&quot; 5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Управляющая кнопка: &quot;Пустой&quot; 10">
            <a:hlinkClick r:id="rId2" action="ppaction://hlinksldjump" highlightClick="1"/>
          </p:cNvPr>
          <p:cNvSpPr/>
          <p:nvPr/>
        </p:nvSpPr>
        <p:spPr bwMode="auto">
          <a:xfrm>
            <a:off x="7975889" y="14822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2" name="Управляющая кнопка: &quot;Пустой&quot; 21">
            <a:hlinkClick r:id="" action="ppaction://hlinkshowjump?jump=nextslide" highlightClick="1"/>
          </p:cNvPr>
          <p:cNvSpPr/>
          <p:nvPr/>
        </p:nvSpPr>
        <p:spPr bwMode="auto">
          <a:xfrm>
            <a:off x="7975889" y="73111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Управляющая кнопка: &quot;Пустой&quot; 22">
            <a:hlinkClick r:id="" action="ppaction://hlinkshowjump?jump=previousslide" highlightClick="1"/>
          </p:cNvPr>
          <p:cNvSpPr/>
          <p:nvPr/>
        </p:nvSpPr>
        <p:spPr bwMode="auto">
          <a:xfrm>
            <a:off x="7975889" y="109886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797750" y="923953"/>
            <a:ext cx="6194182" cy="3794703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6" name="Управляющая кнопка: &quot;На главную&quot; 5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Управляющая кнопка: &quot;На главную&quot; 5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Управляющая кнопка: &quot;Пустой&quot; 10">
            <a:hlinkClick r:id="rId3" action="ppaction://hlinksldjump" highlightClick="1"/>
          </p:cNvPr>
          <p:cNvSpPr/>
          <p:nvPr/>
        </p:nvSpPr>
        <p:spPr bwMode="auto">
          <a:xfrm>
            <a:off x="7955280" y="108627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Виды установок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1" name="Заголовок 6"/>
          <p:cNvSpPr txBox="1"/>
          <p:nvPr/>
        </p:nvSpPr>
        <p:spPr bwMode="auto">
          <a:xfrm>
            <a:off x="250962" y="238190"/>
            <a:ext cx="7287758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Наши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проекты</a:t>
            </a:r>
            <a:endParaRPr sz="3600"/>
          </a:p>
        </p:txBody>
      </p:sp>
      <p:sp>
        <p:nvSpPr>
          <p:cNvPr id="23" name="Управляющая кнопка: &quot;Пустой&quot; 22">
            <a:hlinkClick r:id="" action="ppaction://hlinkshowjump?jump=previousslide" highlightClick="1"/>
          </p:cNvPr>
          <p:cNvSpPr/>
          <p:nvPr/>
        </p:nvSpPr>
        <p:spPr bwMode="auto">
          <a:xfrm>
            <a:off x="7955280" y="70294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45652" y="914811"/>
            <a:ext cx="6298377" cy="381298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7955280" y="2221340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33978" y="3771899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7" action="ppaction://hlinksldjump" highlightClick="1"/>
          </p:cNvPr>
          <p:cNvSpPr/>
          <p:nvPr/>
        </p:nvSpPr>
        <p:spPr bwMode="auto">
          <a:xfrm>
            <a:off x="8033978" y="341582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OSM-PS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&quot;Пустой&quot; 12">
            <a:hlinkClick r:id="rId8" action="ppaction://hlinksldjump" highlightClick="1"/>
          </p:cNvPr>
          <p:cNvSpPr/>
          <p:nvPr/>
        </p:nvSpPr>
        <p:spPr bwMode="auto">
          <a:xfrm>
            <a:off x="8033975" y="3046253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OPS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9" action="ppaction://hlinksldjump" highlightClick="1"/>
          </p:cNvPr>
          <p:cNvSpPr/>
          <p:nvPr/>
        </p:nvSpPr>
        <p:spPr bwMode="auto">
          <a:xfrm>
            <a:off x="8033978" y="2676683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HPDU</a:t>
            </a:r>
            <a:endParaRPr sz="9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Текст 7"/>
          <p:cNvSpPr>
            <a:spLocks noGrp="1"/>
          </p:cNvSpPr>
          <p:nvPr>
            <p:ph type="body" idx="1"/>
          </p:nvPr>
        </p:nvSpPr>
        <p:spPr bwMode="auto">
          <a:xfrm>
            <a:off x="3359260" y="2286848"/>
            <a:ext cx="3938695" cy="1968358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600"/>
              <a:t>Блочно-модульная котельная </a:t>
            </a:r>
            <a:r>
              <a:rPr lang="en-US" sz="1600"/>
              <a:t>MBR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600" spc="-50"/>
              <a:t>Гидравлический разделитель </a:t>
            </a:r>
            <a:r>
              <a:rPr lang="en-US" sz="1600" spc="-50"/>
              <a:t>LLH 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1600"/>
              <a:t>Проточный нагреватель вязких нефтепродуктов ErichHahn F</a:t>
            </a:r>
            <a:r>
              <a:rPr lang="en-US" sz="1600"/>
              <a:t>H</a:t>
            </a:r>
            <a:endParaRPr lang="ru-RU" sz="1600"/>
          </a:p>
        </p:txBody>
      </p:sp>
      <p:sp>
        <p:nvSpPr>
          <p:cNvPr id="15" name="Управляющая кнопка: &quot;Пустой&quot; 14">
            <a:hlinkClick r:id="rId2" action="ppaction://hlinksldjump" highlightClick="1"/>
          </p:cNvPr>
          <p:cNvSpPr/>
          <p:nvPr/>
        </p:nvSpPr>
        <p:spPr bwMode="auto">
          <a:xfrm>
            <a:off x="3359260" y="2697480"/>
            <a:ext cx="3788300" cy="34091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Управляющая кнопка: &quot;Пустой&quot; 15">
            <a:hlinkClick r:id="rId3" action="ppaction://hlinksldjump" highlightClick="1"/>
          </p:cNvPr>
          <p:cNvSpPr/>
          <p:nvPr/>
        </p:nvSpPr>
        <p:spPr bwMode="auto">
          <a:xfrm>
            <a:off x="3451860" y="3030203"/>
            <a:ext cx="3695700" cy="340916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Управляющая кнопка: &quot;Пустой&quot; 16">
            <a:hlinkClick r:id="rId4" action="ppaction://hlinksldjump" highlightClick="1"/>
          </p:cNvPr>
          <p:cNvSpPr/>
          <p:nvPr/>
        </p:nvSpPr>
        <p:spPr bwMode="auto">
          <a:xfrm>
            <a:off x="3451860" y="3371119"/>
            <a:ext cx="3322320" cy="589149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Вспомогательное </a:t>
            </a:r>
            <a:endParaRPr lang="en-US" sz="4400">
              <a:gradFill>
                <a:gsLst>
                  <a:gs pos="0">
                    <a:srgbClr val="18C5F4">
                      <a:alpha val="30980"/>
                    </a:srgbClr>
                  </a:gs>
                  <a:gs pos="60000">
                    <a:srgbClr val="0058B0"/>
                  </a:gs>
                </a:gsLst>
                <a:lin ang="2700000" scaled="1"/>
              </a:gradFill>
              <a:latin typeface="+mj-lt"/>
              <a:cs typeface="Prompt"/>
            </a:endParaRPr>
          </a:p>
          <a:p>
            <a:pPr>
              <a:defRPr/>
            </a:pP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оборудование</a:t>
            </a:r>
            <a:endParaRPr sz="4400"/>
          </a:p>
        </p:txBody>
      </p:sp>
      <p:sp>
        <p:nvSpPr>
          <p:cNvPr id="12" name="TextBox 11"/>
          <p:cNvSpPr txBox="1"/>
          <p:nvPr/>
        </p:nvSpPr>
        <p:spPr bwMode="auto">
          <a:xfrm>
            <a:off x="605839" y="2887750"/>
            <a:ext cx="20446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/>
              <a:t>Для перехода </a:t>
            </a:r>
            <a:br>
              <a:rPr lang="ru-RU" sz="1000" b="1"/>
            </a:br>
            <a:r>
              <a:rPr lang="ru-RU" sz="1000" b="1"/>
              <a:t>на нужное оборудование кликни на название в списке</a:t>
            </a:r>
            <a:endParaRPr sz="1000" b="1"/>
          </a:p>
        </p:txBody>
      </p:sp>
      <p:sp>
        <p:nvSpPr>
          <p:cNvPr id="14" name="Полилиния: фигура 13"/>
          <p:cNvSpPr/>
          <p:nvPr/>
        </p:nvSpPr>
        <p:spPr bwMode="auto">
          <a:xfrm rot="5400000">
            <a:off x="1512090" y="1861543"/>
            <a:ext cx="668828" cy="2606411"/>
          </a:xfrm>
          <a:custGeom>
            <a:avLst/>
            <a:gdLst>
              <a:gd name="connsiteX0" fmla="*/ 0 w 668828"/>
              <a:gd name="connsiteY0" fmla="*/ 2825928 h 2825928"/>
              <a:gd name="connsiteX1" fmla="*/ 0 w 668828"/>
              <a:gd name="connsiteY1" fmla="*/ 685523 h 2825928"/>
              <a:gd name="connsiteX2" fmla="*/ 2 w 668828"/>
              <a:gd name="connsiteY2" fmla="*/ 685523 h 2825928"/>
              <a:gd name="connsiteX3" fmla="*/ 334415 w 668828"/>
              <a:gd name="connsiteY3" fmla="*/ 0 h 2825928"/>
              <a:gd name="connsiteX4" fmla="*/ 668828 w 668828"/>
              <a:gd name="connsiteY4" fmla="*/ 685523 h 2825928"/>
              <a:gd name="connsiteX5" fmla="*/ 668826 w 668828"/>
              <a:gd name="connsiteY5" fmla="*/ 685523 h 2825928"/>
              <a:gd name="connsiteX6" fmla="*/ 668826 w 668828"/>
              <a:gd name="connsiteY6" fmla="*/ 2825928 h 2825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8828" h="2825928" extrusionOk="0">
                <a:moveTo>
                  <a:pt x="0" y="2825928"/>
                </a:moveTo>
                <a:lnTo>
                  <a:pt x="0" y="685523"/>
                </a:lnTo>
                <a:lnTo>
                  <a:pt x="2" y="685523"/>
                </a:lnTo>
                <a:lnTo>
                  <a:pt x="334415" y="0"/>
                </a:lnTo>
                <a:lnTo>
                  <a:pt x="668828" y="685523"/>
                </a:lnTo>
                <a:lnTo>
                  <a:pt x="668826" y="685523"/>
                </a:lnTo>
                <a:lnTo>
                  <a:pt x="668826" y="2825928"/>
                </a:lnTo>
                <a:close/>
              </a:path>
            </a:pathLst>
          </a:custGeom>
          <a:noFill/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defRPr/>
            </a:pPr>
            <a:endParaRPr lang="ru-RU"/>
          </a:p>
        </p:txBody>
      </p:sp>
      <p:sp>
        <p:nvSpPr>
          <p:cNvPr id="18" name="Управляющая кнопка: &quot;На главную&quot; 17">
            <a:hlinkClick r:id="rId5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" name="Управляющая кнопка: &quot;На главную&quot; 1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r="50718"/>
          <a:stretch/>
        </p:blipFill>
        <p:spPr bwMode="auto">
          <a:xfrm>
            <a:off x="575535" y="2131475"/>
            <a:ext cx="2570323" cy="111464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rcRect l="27338" t="14552" r="29466" b="9689"/>
          <a:stretch/>
        </p:blipFill>
        <p:spPr bwMode="auto">
          <a:xfrm>
            <a:off x="3055620" y="310202"/>
            <a:ext cx="4229100" cy="452309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Блочно-модульная </a:t>
            </a:r>
            <a:endParaRPr lang="en-US" sz="4400">
              <a:gradFill>
                <a:gsLst>
                  <a:gs pos="0">
                    <a:srgbClr val="18C5F4">
                      <a:alpha val="30980"/>
                    </a:srgbClr>
                  </a:gs>
                  <a:gs pos="60000">
                    <a:srgbClr val="0058B0"/>
                  </a:gs>
                </a:gsLst>
                <a:lin ang="2700000" scaled="1"/>
              </a:gradFill>
              <a:latin typeface="+mj-lt"/>
              <a:cs typeface="Prompt"/>
            </a:endParaRPr>
          </a:p>
          <a:p>
            <a:pPr>
              <a:defRPr/>
            </a:pP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котельная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MBR</a:t>
            </a:r>
            <a:endParaRPr sz="440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57044" t="12952" r="1626"/>
          <a:stretch/>
        </p:blipFill>
        <p:spPr bwMode="auto">
          <a:xfrm>
            <a:off x="575535" y="3246121"/>
            <a:ext cx="2149921" cy="967739"/>
          </a:xfrm>
          <a:prstGeom prst="rect">
            <a:avLst/>
          </a:prstGeom>
        </p:spPr>
      </p:pic>
      <p:sp>
        <p:nvSpPr>
          <p:cNvPr id="7" name="Управляющая кнопка: &quot;На главную&quot; 6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FH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LLH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MBR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" action="ppaction://hlinkshowjump?jump=nextslide" highlightClick="1"/>
          </p:cNvPr>
          <p:cNvSpPr/>
          <p:nvPr/>
        </p:nvSpPr>
        <p:spPr bwMode="auto">
          <a:xfrm>
            <a:off x="7975889" y="7036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Технические характеристики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14" name="TextBox 1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8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Управляющая кнопка: &quot;Пустой&quot; 14">
            <a:hlinkClick r:id="rId9" action="ppaction://hlinksldjump" highlightClick="1"/>
          </p:cNvPr>
          <p:cNvSpPr/>
          <p:nvPr/>
        </p:nvSpPr>
        <p:spPr bwMode="auto">
          <a:xfrm>
            <a:off x="7955280" y="108627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Вспомогательное оборудование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rcRect t="9762" r="16760"/>
          <a:stretch/>
        </p:blipFill>
        <p:spPr bwMode="auto">
          <a:xfrm>
            <a:off x="381731" y="2156460"/>
            <a:ext cx="4633484" cy="2050602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3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Блочно-модульная </a:t>
            </a:r>
            <a:endParaRPr lang="en-US" sz="4400">
              <a:gradFill>
                <a:gsLst>
                  <a:gs pos="0">
                    <a:srgbClr val="18C5F4">
                      <a:alpha val="30980"/>
                    </a:srgbClr>
                  </a:gs>
                  <a:gs pos="60000">
                    <a:srgbClr val="0058B0"/>
                  </a:gs>
                </a:gsLst>
                <a:lin ang="2700000" scaled="1"/>
              </a:gradFill>
              <a:latin typeface="+mj-lt"/>
              <a:cs typeface="Prompt"/>
            </a:endParaRPr>
          </a:p>
          <a:p>
            <a:pPr>
              <a:defRPr/>
            </a:pP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котельная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MBR</a:t>
            </a:r>
            <a:endParaRPr sz="4400"/>
          </a:p>
        </p:txBody>
      </p:sp>
      <p:sp>
        <p:nvSpPr>
          <p:cNvPr id="24" name="TextBox 23"/>
          <p:cNvSpPr txBox="1"/>
          <p:nvPr/>
        </p:nvSpPr>
        <p:spPr bwMode="auto">
          <a:xfrm>
            <a:off x="381731" y="1848683"/>
            <a:ext cx="1607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0376F"/>
                </a:solidFill>
                <a:latin typeface="Inter"/>
              </a:rPr>
              <a:t>Характеристики</a:t>
            </a:r>
            <a:endParaRPr b="1">
              <a:solidFill>
                <a:srgbClr val="00376F"/>
              </a:solidFill>
              <a:latin typeface="Inter"/>
            </a:endParaRPr>
          </a:p>
        </p:txBody>
      </p:sp>
      <p:sp>
        <p:nvSpPr>
          <p:cNvPr id="25" name="TextBox 24"/>
          <p:cNvSpPr txBox="1"/>
          <p:nvPr/>
        </p:nvSpPr>
        <p:spPr bwMode="auto">
          <a:xfrm>
            <a:off x="5223135" y="1848682"/>
            <a:ext cx="1607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b="1">
                <a:solidFill>
                  <a:srgbClr val="00376F"/>
                </a:solidFill>
                <a:latin typeface="Inter"/>
              </a:rPr>
              <a:t>Преимущества</a:t>
            </a:r>
            <a:endParaRPr b="1">
              <a:solidFill>
                <a:srgbClr val="00376F"/>
              </a:solidFill>
              <a:latin typeface="Inter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5223135" y="2290319"/>
            <a:ext cx="246544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/>
              <a:buChar char="•"/>
              <a:defRPr/>
            </a:pPr>
            <a:r>
              <a:rPr lang="ru-RU" sz="1000">
                <a:latin typeface="Inter"/>
              </a:rPr>
              <a:t>Нет необходимости сооружать под котельную отдельное здание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>
                <a:latin typeface="Inter"/>
              </a:rPr>
              <a:t>Монтаж котельной из отдельных модулей проводится в самые сжатые сроки (5-15 дней)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>
                <a:latin typeface="Inter"/>
              </a:rPr>
              <a:t>При необходимости модульная котельная может быть перемещена и использована для отопления другого объекта</a:t>
            </a:r>
            <a:endParaRPr/>
          </a:p>
          <a:p>
            <a:pPr marL="171450" indent="-171450">
              <a:buFont typeface="Arial"/>
              <a:buChar char="•"/>
              <a:defRPr/>
            </a:pPr>
            <a:r>
              <a:rPr lang="ru-RU" sz="1000">
                <a:latin typeface="Inter"/>
              </a:rPr>
              <a:t>Цена эксплуатации модульного варианта котельной существенно ниже, чем стационарного</a:t>
            </a:r>
            <a:endParaRPr/>
          </a:p>
        </p:txBody>
      </p:sp>
      <p:sp>
        <p:nvSpPr>
          <p:cNvPr id="3" name="Управляющая кнопка: &quot;На главную&quot; 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FH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LLH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Управляющая кнопка: &quot;Пустой&quot; 10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MBR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6" name="Управляющая кнопка: &quot;Пустой&quot; 15">
            <a:hlinkClick r:id="rId8" action="ppaction://hlinksldjump" highlightClick="1"/>
          </p:cNvPr>
          <p:cNvSpPr/>
          <p:nvPr/>
        </p:nvSpPr>
        <p:spPr bwMode="auto">
          <a:xfrm>
            <a:off x="7975891" y="72929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Вспомогательное оборудование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46339" y="2141699"/>
            <a:ext cx="4730996" cy="2632231"/>
          </a:xfrm>
          <a:prstGeom prst="rect">
            <a:avLst/>
          </a:prstGeom>
        </p:spPr>
      </p:pic>
      <p:pic>
        <p:nvPicPr>
          <p:cNvPr id="2" name="Picture 12"/>
          <p:cNvPicPr>
            <a:picLocks noChangeAspect="1"/>
          </p:cNvPicPr>
          <p:nvPr/>
        </p:nvPicPr>
        <p:blipFill>
          <a:blip r:embed="rId3"/>
          <a:srcRect l="31760" t="13786" r="40642" b="4435"/>
          <a:stretch/>
        </p:blipFill>
        <p:spPr bwMode="auto">
          <a:xfrm>
            <a:off x="5177335" y="610364"/>
            <a:ext cx="2497818" cy="4163566"/>
          </a:xfrm>
          <a:prstGeom prst="rect">
            <a:avLst/>
          </a:prstGeom>
          <a:ln>
            <a:noFill/>
          </a:ln>
        </p:spPr>
      </p:pic>
      <p:sp>
        <p:nvSpPr>
          <p:cNvPr id="4" name="Заголовок 6"/>
          <p:cNvSpPr txBox="1"/>
          <p:nvPr/>
        </p:nvSpPr>
        <p:spPr bwMode="auto">
          <a:xfrm>
            <a:off x="381731" y="435468"/>
            <a:ext cx="6581024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Гидравлический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разделитель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LLH </a:t>
            </a:r>
            <a:endParaRPr sz="4400"/>
          </a:p>
        </p:txBody>
      </p:sp>
      <p:sp>
        <p:nvSpPr>
          <p:cNvPr id="6" name="Управляющая кнопка: &quot;На главную&quot; 5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TextBox 17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Управляющая кнопка: &quot;Пустой&quot; 6">
            <a:hlinkClick r:id="rId6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FH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9" name="Управляющая кнопка: &quot;Пустой&quot; 8">
            <a:hlinkClick r:id="rId7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LLH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0" name="Управляющая кнопка: &quot;Пустой&quot; 9">
            <a:hlinkClick r:id="rId8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MBR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2" name="Управляющая кнопка: &quot;Пустой&quot; 11">
            <a:hlinkClick r:id="rId9" action="ppaction://hlinksldjump" highlightClick="1"/>
          </p:cNvPr>
          <p:cNvSpPr/>
          <p:nvPr/>
        </p:nvSpPr>
        <p:spPr bwMode="auto">
          <a:xfrm>
            <a:off x="7975891" y="72929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Вспомогательное оборудование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Проточный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нагреватель вязких нефтепродуктов F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H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 </a:t>
            </a:r>
            <a:endParaRPr/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 l="27134" t="25780" r="29224" b="26677"/>
          <a:stretch/>
        </p:blipFill>
        <p:spPr bwMode="auto">
          <a:xfrm>
            <a:off x="4201795" y="2176144"/>
            <a:ext cx="3540124" cy="283019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 bwMode="auto">
          <a:xfrm>
            <a:off x="381730" y="2321627"/>
            <a:ext cx="388547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1000">
                <a:latin typeface="Inter"/>
              </a:rPr>
              <a:t>Проточный нагреватель ErichHahn FH укомплектован дисковым затвором с электроприводом на выходе из нагревателя и имеет возможность дистанционного управления потоком теплоносителя в кожухотрубчатых теплообменниках. Для управления и контроля за теплоносителем установка оснащена датчиками температуры, сигналы с которых поступают на встроенный шкаф управления. Дисковый затвор с электроприводом имеет концевые выключатели для получения обратной связи по крайним положениям.</a:t>
            </a:r>
            <a:endParaRPr lang="en-US" sz="1000">
              <a:latin typeface="Inter"/>
            </a:endParaRPr>
          </a:p>
          <a:p>
            <a:pPr algn="just">
              <a:defRPr/>
            </a:pPr>
            <a:endParaRPr lang="ru-RU" sz="1000">
              <a:latin typeface="Inter"/>
            </a:endParaRPr>
          </a:p>
          <a:p>
            <a:pPr algn="just">
              <a:defRPr/>
            </a:pPr>
            <a:r>
              <a:rPr lang="ru-RU" sz="1000">
                <a:latin typeface="Inter"/>
              </a:rPr>
              <a:t>Чтобы поддерживать нужную температуру в нагревателе ErichHahn FH, применяется негорючий теплоизоляционный материал плотностью до 200 кг/м с расчетной теплопроводностью в конструкции не более 0,05 Вт/(м*), покрытый оцинкованной крашенной сталью</a:t>
            </a:r>
            <a:endParaRPr/>
          </a:p>
        </p:txBody>
      </p:sp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7934042" y="2305708"/>
            <a:ext cx="108695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 </a:t>
            </a:r>
            <a:endParaRPr/>
          </a:p>
          <a:p>
            <a:pPr>
              <a:defRPr/>
            </a:pPr>
            <a:r>
              <a:rPr lang="ru-RU" sz="700"/>
              <a:t>для перехода на другие установки</a:t>
            </a: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Управляющая кнопка: &quot;Пустой&quot; 12">
            <a:hlinkClick r:id="rId5" action="ppaction://hlinksldjump" highlightClick="1"/>
          </p:cNvPr>
          <p:cNvSpPr/>
          <p:nvPr/>
        </p:nvSpPr>
        <p:spPr bwMode="auto">
          <a:xfrm>
            <a:off x="8021388" y="348669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FH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4" name="Управляющая кнопка: &quot;Пустой&quot; 13">
            <a:hlinkClick r:id="rId6" action="ppaction://hlinksldjump" highlightClick="1"/>
          </p:cNvPr>
          <p:cNvSpPr/>
          <p:nvPr/>
        </p:nvSpPr>
        <p:spPr bwMode="auto">
          <a:xfrm>
            <a:off x="8021385" y="3117128"/>
            <a:ext cx="912272" cy="316229"/>
          </a:xfrm>
          <a:prstGeom prst="actionButtonBlank">
            <a:avLst/>
          </a:prstGeom>
          <a:solidFill>
            <a:schemeClr val="tx2">
              <a:lumMod val="9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LLH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5" name="Управляющая кнопка: &quot;Пустой&quot; 14">
            <a:hlinkClick r:id="rId7" action="ppaction://hlinksldjump" highlightClick="1"/>
          </p:cNvPr>
          <p:cNvSpPr/>
          <p:nvPr/>
        </p:nvSpPr>
        <p:spPr bwMode="auto">
          <a:xfrm>
            <a:off x="8021388" y="2747558"/>
            <a:ext cx="912272" cy="316229"/>
          </a:xfrm>
          <a:prstGeom prst="actionButtonBlank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noFill/>
          </a:ln>
          <a:effectLst>
            <a:innerShdw blurRad="63500" dist="50800" dir="13500000">
              <a:schemeClr val="bg1">
                <a:lumMod val="50000"/>
                <a:alpha val="50000"/>
              </a:schemeClr>
            </a:innerShdw>
          </a:effectLst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900">
                <a:solidFill>
                  <a:schemeClr val="tx1"/>
                </a:solidFill>
              </a:rPr>
              <a:t>MBR</a:t>
            </a:r>
            <a:endParaRPr sz="90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7" name="Управляющая кнопка: &quot;Пустой&quot; 16">
            <a:hlinkClick r:id="rId8" action="ppaction://hlinksldjump" highlightClick="1"/>
          </p:cNvPr>
          <p:cNvSpPr/>
          <p:nvPr/>
        </p:nvSpPr>
        <p:spPr bwMode="auto">
          <a:xfrm>
            <a:off x="7975891" y="72929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Вспомогательное оборудование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 l="235"/>
          <a:stretch/>
        </p:blipFill>
        <p:spPr bwMode="auto">
          <a:xfrm>
            <a:off x="4627245" y="0"/>
            <a:ext cx="4257675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1648" y="144780"/>
            <a:ext cx="4405597" cy="471085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595452" y="2392141"/>
            <a:ext cx="148249" cy="35921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 rot="579434">
            <a:off x="4573698" y="3419121"/>
            <a:ext cx="170678" cy="23942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 rot="10572451">
            <a:off x="4578913" y="1980954"/>
            <a:ext cx="107674" cy="237780"/>
          </a:xfrm>
          <a:prstGeom prst="rect">
            <a:avLst/>
          </a:prstGeom>
        </p:spPr>
      </p:pic>
      <p:sp>
        <p:nvSpPr>
          <p:cNvPr id="2" name="Управляющая кнопка: &quot;На главную&quot; 1">
            <a:hlinkClick r:id="rId7" action="ppaction://hlinksldjump" highlightClick="1"/>
          </p:cNvPr>
          <p:cNvSpPr/>
          <p:nvPr/>
        </p:nvSpPr>
        <p:spPr bwMode="auto">
          <a:xfrm>
            <a:off x="366121" y="462695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8884920" y="0"/>
            <a:ext cx="259080" cy="5143500"/>
          </a:xfrm>
          <a:prstGeom prst="rect">
            <a:avLst/>
          </a:prstGeom>
        </p:spPr>
      </p:pic>
      <p:sp>
        <p:nvSpPr>
          <p:cNvPr id="3" name="Управляющая кнопка: &quot;На главную&quot; 2">
            <a:hlinkClick r:id="rId9" action="ppaction://hlinksldjump" highlightClick="1"/>
          </p:cNvPr>
          <p:cNvSpPr/>
          <p:nvPr/>
        </p:nvSpPr>
        <p:spPr bwMode="auto">
          <a:xfrm>
            <a:off x="366121" y="4626382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Окислительная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установка</a:t>
            </a:r>
            <a:b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</a:b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OBP-25</a:t>
            </a: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29250" t="21689" r="24583" b="5781"/>
          <a:stretch/>
        </p:blipFill>
        <p:spPr bwMode="auto">
          <a:xfrm>
            <a:off x="1341120" y="1364976"/>
            <a:ext cx="5044440" cy="4187177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 bwMode="auto">
          <a:xfrm>
            <a:off x="416569" y="2063659"/>
            <a:ext cx="2402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 охлаждения и сепарации отходящих газов OBP-25-GRU </a:t>
            </a:r>
            <a:endParaRPr/>
          </a:p>
          <a:p>
            <a:pPr>
              <a:defRPr/>
            </a:pPr>
            <a:r>
              <a:rPr lang="ru-RU" sz="900"/>
              <a:t>экологическая утилизация отходящих продуктов</a:t>
            </a:r>
            <a:endParaRPr/>
          </a:p>
        </p:txBody>
      </p:sp>
      <p:cxnSp>
        <p:nvCxnSpPr>
          <p:cNvPr id="44" name="Соединитель: уступ 76"/>
          <p:cNvCxnSpPr>
            <a:cxnSpLocks/>
          </p:cNvCxnSpPr>
          <p:nvPr/>
        </p:nvCxnSpPr>
        <p:spPr bwMode="auto">
          <a:xfrm rot="16199999" flipH="1">
            <a:off x="2253618" y="2672716"/>
            <a:ext cx="902967" cy="701037"/>
          </a:xfrm>
          <a:prstGeom prst="bentConnector3">
            <a:avLst>
              <a:gd name="adj1" fmla="val 50000"/>
            </a:avLst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 bwMode="auto">
          <a:xfrm>
            <a:off x="5221700" y="1460406"/>
            <a:ext cx="2581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Реакторный блок. </a:t>
            </a:r>
            <a:endParaRPr/>
          </a:p>
          <a:p>
            <a:pPr>
              <a:defRPr/>
            </a:pPr>
            <a:r>
              <a:rPr lang="ru-RU" sz="900"/>
              <a:t>Колонного типа OC-17  равномерное распределение воздуха и интенсивное перемешивание</a:t>
            </a:r>
            <a:endParaRPr/>
          </a:p>
        </p:txBody>
      </p:sp>
      <p:cxnSp>
        <p:nvCxnSpPr>
          <p:cNvPr id="48" name="Соединитель: уступ 76"/>
          <p:cNvCxnSpPr>
            <a:cxnSpLocks/>
          </p:cNvCxnSpPr>
          <p:nvPr/>
        </p:nvCxnSpPr>
        <p:spPr bwMode="auto">
          <a:xfrm rot="10800000" flipV="1">
            <a:off x="4259580" y="1836790"/>
            <a:ext cx="962120" cy="289189"/>
          </a:xfrm>
          <a:prstGeom prst="bentConnector3">
            <a:avLst>
              <a:gd name="adj1" fmla="val 27032"/>
            </a:avLst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 bwMode="auto">
          <a:xfrm>
            <a:off x="6385560" y="3233071"/>
            <a:ext cx="1527554" cy="798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 подачи и рециркуляции продукта OBP-25-PU эффективность работы процесса</a:t>
            </a:r>
            <a:endParaRPr/>
          </a:p>
        </p:txBody>
      </p:sp>
      <p:cxnSp>
        <p:nvCxnSpPr>
          <p:cNvPr id="50" name="Соединитель: уступ 76"/>
          <p:cNvCxnSpPr>
            <a:cxnSpLocks/>
          </p:cNvCxnSpPr>
          <p:nvPr/>
        </p:nvCxnSpPr>
        <p:spPr bwMode="auto">
          <a:xfrm rot="5400000">
            <a:off x="5705171" y="2826251"/>
            <a:ext cx="336517" cy="2380619"/>
          </a:xfrm>
          <a:prstGeom prst="bentConnector2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 bwMode="auto">
          <a:xfrm>
            <a:off x="5221699" y="2294484"/>
            <a:ext cx="2520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 теплообменников предварительного нагрева OBP-25-HEU1 </a:t>
            </a:r>
            <a:br>
              <a:rPr lang="ru-RU" sz="900"/>
            </a:br>
            <a:r>
              <a:rPr lang="ru-RU" sz="900"/>
              <a:t>Рекуперация тепла для снижения энергозатрат</a:t>
            </a:r>
            <a:endParaRPr/>
          </a:p>
        </p:txBody>
      </p:sp>
      <p:cxnSp>
        <p:nvCxnSpPr>
          <p:cNvPr id="52" name="Соединитель: уступ 76"/>
          <p:cNvCxnSpPr>
            <a:cxnSpLocks/>
          </p:cNvCxnSpPr>
          <p:nvPr/>
        </p:nvCxnSpPr>
        <p:spPr bwMode="auto">
          <a:xfrm>
            <a:off x="5771659" y="2865700"/>
            <a:ext cx="0" cy="427509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 bwMode="auto">
          <a:xfrm>
            <a:off x="6287993" y="4195775"/>
            <a:ext cx="15036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 автоматизации </a:t>
            </a:r>
            <a:br>
              <a:rPr lang="ru-RU" sz="900"/>
            </a:br>
            <a:r>
              <a:rPr lang="ru-RU" sz="900"/>
              <a:t>и управления. Весь процесс работы установки через программируемый контроллер</a:t>
            </a:r>
            <a:endParaRPr/>
          </a:p>
        </p:txBody>
      </p:sp>
      <p:cxnSp>
        <p:nvCxnSpPr>
          <p:cNvPr id="54" name="Соединитель: уступ 76"/>
          <p:cNvCxnSpPr>
            <a:cxnSpLocks/>
          </p:cNvCxnSpPr>
          <p:nvPr/>
        </p:nvCxnSpPr>
        <p:spPr bwMode="auto">
          <a:xfrm flipH="1">
            <a:off x="5866733" y="4601028"/>
            <a:ext cx="442627" cy="0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 bwMode="auto">
          <a:xfrm>
            <a:off x="107352" y="3549444"/>
            <a:ext cx="16071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 подготовки и подачи воздуха OBP-25-APU</a:t>
            </a:r>
            <a:endParaRPr/>
          </a:p>
          <a:p>
            <a:pPr>
              <a:defRPr/>
            </a:pPr>
            <a:r>
              <a:rPr lang="ru-RU" sz="900"/>
              <a:t>контроль подачи кислорода</a:t>
            </a:r>
            <a:endParaRPr/>
          </a:p>
        </p:txBody>
      </p:sp>
      <p:cxnSp>
        <p:nvCxnSpPr>
          <p:cNvPr id="56" name="Соединитель: уступ 76"/>
          <p:cNvCxnSpPr>
            <a:cxnSpLocks/>
          </p:cNvCxnSpPr>
          <p:nvPr/>
        </p:nvCxnSpPr>
        <p:spPr bwMode="auto">
          <a:xfrm>
            <a:off x="1124126" y="3960947"/>
            <a:ext cx="826594" cy="0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 bwMode="auto">
          <a:xfrm>
            <a:off x="74097" y="4388898"/>
            <a:ext cx="2100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>
              <a:buNone/>
              <a:defRPr/>
            </a:pPr>
            <a:r>
              <a:rPr lang="ru-RU" sz="9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Реакторный блок. </a:t>
            </a:r>
            <a:endParaRPr sz="900"/>
          </a:p>
          <a:p>
            <a:pPr marR="0" algn="l">
              <a:defRPr/>
            </a:pPr>
            <a:r>
              <a:rPr lang="ru-RU" sz="9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Трубчатого типа OBP-25-IO высокая степень </a:t>
            </a:r>
            <a:endParaRPr/>
          </a:p>
          <a:p>
            <a:pPr marR="0" algn="l">
              <a:defRPr/>
            </a:pPr>
            <a:r>
              <a:rPr lang="ru-RU" sz="9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диспергирования кислорода</a:t>
            </a:r>
            <a:endParaRPr sz="900"/>
          </a:p>
        </p:txBody>
      </p:sp>
      <p:cxnSp>
        <p:nvCxnSpPr>
          <p:cNvPr id="77" name="Соединитель: уступ 76"/>
          <p:cNvCxnSpPr>
            <a:cxnSpLocks/>
          </p:cNvCxnSpPr>
          <p:nvPr/>
        </p:nvCxnSpPr>
        <p:spPr bwMode="auto">
          <a:xfrm>
            <a:off x="1617984" y="4847687"/>
            <a:ext cx="2641596" cy="0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Управляющая кнопка: &quot;На главную&quot; 89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1" name="Управляющая кнопка: &quot;Пустой&quot; 90">
            <a:hlinkClick r:id="rId4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Решение</a:t>
            </a:r>
            <a:endParaRPr/>
          </a:p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проблем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6" name="TextBox 9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97" name="Управляющая кнопка: &quot;Пустой&quot; 96">
            <a:hlinkClick r:id="rId5" action="ppaction://hlinksldjump" highlightClick="1"/>
          </p:cNvPr>
          <p:cNvSpPr/>
          <p:nvPr/>
        </p:nvSpPr>
        <p:spPr bwMode="auto">
          <a:xfrm>
            <a:off x="7975891" y="106103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Принцип </a:t>
            </a:r>
            <a:endParaRPr/>
          </a:p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работы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8" name="Управляющая кнопка: &quot;Пустой&quot; 97">
            <a:hlinkClick r:id="rId6" action="ppaction://hlinksldjump" highlightClick="1"/>
          </p:cNvPr>
          <p:cNvSpPr/>
          <p:nvPr/>
        </p:nvSpPr>
        <p:spPr bwMode="auto">
          <a:xfrm>
            <a:off x="7975889" y="141556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Автоматизация</a:t>
            </a:r>
            <a:endParaRPr/>
          </a:p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и интеграция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99" name="Управляющая кнопка: &quot;Пустой&quot; 98">
            <a:hlinkClick r:id="rId7" action="ppaction://hlinksldjump" highlightClick="1"/>
          </p:cNvPr>
          <p:cNvSpPr/>
          <p:nvPr/>
        </p:nvSpPr>
        <p:spPr bwMode="auto">
          <a:xfrm>
            <a:off x="7975888" y="177009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Технические характеристики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0" name="Управляющая кнопка: &quot;Пустой&quot; 99">
            <a:hlinkClick r:id="rId8" action="ppaction://hlinksldjump" highlightClick="1"/>
          </p:cNvPr>
          <p:cNvSpPr/>
          <p:nvPr/>
        </p:nvSpPr>
        <p:spPr bwMode="auto">
          <a:xfrm>
            <a:off x="7975888" y="212462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Сравнения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01" name="Управляющая кнопка: &quot;Пустой&quot; 100">
            <a:hlinkClick r:id="rId9" action="ppaction://hlinksldjump" highlightClick="1"/>
          </p:cNvPr>
          <p:cNvSpPr/>
          <p:nvPr/>
        </p:nvSpPr>
        <p:spPr bwMode="auto">
          <a:xfrm>
            <a:off x="7975888" y="248272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Преимущества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2" name="Управляющая кнопка: &quot;На главную&quot; 1">
            <a:hlinkClick r:id="rId10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Проблемы, которые</a:t>
            </a:r>
            <a:endParaRPr lang="en-US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  <a:p>
            <a:pPr>
              <a:lnSpc>
                <a:spcPct val="80000"/>
              </a:lnSpc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77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решает </a:t>
            </a:r>
            <a:r>
              <a:rPr lang="en-US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77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OBP-25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381730" y="2158823"/>
            <a:ext cx="351996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Установка обеспечивает переработку различных видов гудрона, </a:t>
            </a: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независимо от его вязкости и температуры </a:t>
            </a: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размягчения (КИШ), с получением </a:t>
            </a: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всего ассортимента </a:t>
            </a: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битума </a:t>
            </a: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в непрерывном режиме</a:t>
            </a: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4488654" y="2158823"/>
            <a:ext cx="351996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Неэффективность </a:t>
            </a:r>
            <a:endParaRPr/>
          </a:p>
          <a:p>
            <a:pPr>
              <a:defRPr/>
            </a:pP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устаревших установок</a:t>
            </a:r>
            <a:endParaRPr/>
          </a:p>
          <a:p>
            <a:pPr>
              <a:defRPr/>
            </a:pP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Современные решения для повышения производительности и стабильности </a:t>
            </a:r>
            <a:endParaRPr lang="en-US" sz="105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>
              <a:defRPr/>
            </a:pP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производственного процесса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381730" y="3350810"/>
            <a:ext cx="222431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Неустойчивое качество битума</a:t>
            </a:r>
            <a:endParaRPr/>
          </a:p>
          <a:p>
            <a:pPr>
              <a:defRPr/>
            </a:pP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Сохранение постоянных параметров итогового продукта для высокого качества</a:t>
            </a: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5509627" y="3328402"/>
            <a:ext cx="20566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Высокие </a:t>
            </a:r>
            <a:r>
              <a:rPr lang="en-US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 </a:t>
            </a: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энергозатраты</a:t>
            </a:r>
            <a:endParaRPr/>
          </a:p>
          <a:p>
            <a:pPr>
              <a:defRPr/>
            </a:pP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Рекуперация тепла для значительного снижения расходов</a:t>
            </a: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2850609" y="3336442"/>
            <a:ext cx="2422430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50" b="1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2000">
                      <a:srgbClr val="0058B0"/>
                    </a:gs>
                  </a:gsLst>
                  <a:lin ang="2700000" scaled="1"/>
                </a:gradFill>
              </a:rPr>
              <a:t>Несоответствие экологическим стандартам</a:t>
            </a:r>
            <a:endParaRPr/>
          </a:p>
          <a:p>
            <a:pPr>
              <a:defRPr/>
            </a:pPr>
            <a:r>
              <a:rPr lang="ru-RU" sz="1050">
                <a:solidFill>
                  <a:schemeClr val="tx1">
                    <a:lumMod val="85000"/>
                    <a:lumOff val="15000"/>
                  </a:schemeClr>
                </a:solidFill>
              </a:rPr>
              <a:t>Системы утилизации отходящих газов, соответствующие экологическим требованиям</a:t>
            </a:r>
            <a:endParaRPr/>
          </a:p>
        </p:txBody>
      </p:sp>
      <p:sp>
        <p:nvSpPr>
          <p:cNvPr id="13" name="Управляющая кнопка: &quot;На главную&quot; 12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Управляющая кнопка: &quot;Пустой&quot; 13">
            <a:hlinkClick r:id="rId3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Окислительная установка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6499" b="1945"/>
          <a:stretch/>
        </p:blipFill>
        <p:spPr bwMode="auto">
          <a:xfrm>
            <a:off x="1799487" y="949442"/>
            <a:ext cx="5942432" cy="3847637"/>
          </a:xfrm>
          <a:prstGeom prst="rect">
            <a:avLst/>
          </a:prstGeom>
          <a:ln>
            <a:noFill/>
          </a:ln>
        </p:spPr>
      </p:pic>
      <p:sp>
        <p:nvSpPr>
          <p:cNvPr id="3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Принцип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работы установки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367657" y="1270995"/>
            <a:ext cx="2063123" cy="288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marR="0" indent="-228600" algn="l">
              <a:spcBef>
                <a:spcPts val="900"/>
              </a:spcBef>
              <a:buFont typeface="+mj-lt"/>
              <a:buAutoNum type="arabicPeriod"/>
              <a:defRPr/>
            </a:pPr>
            <a:r>
              <a:rPr lang="ru-RU" sz="900" b="0" i="0">
                <a:solidFill>
                  <a:srgbClr val="000000"/>
                </a:solidFill>
                <a:latin typeface="Inter"/>
                <a:ea typeface="Inter"/>
                <a:cs typeface="Arial"/>
              </a:rPr>
              <a:t>Подача гудрона в реактор через систему рециркуляции</a:t>
            </a:r>
            <a:endParaRPr sz="900">
              <a:latin typeface="Inter"/>
            </a:endParaRPr>
          </a:p>
          <a:p>
            <a:pPr marL="228600" marR="0" indent="-228600" algn="l">
              <a:spcBef>
                <a:spcPts val="900"/>
              </a:spcBef>
              <a:buFont typeface="+mj-lt"/>
              <a:buAutoNum type="arabicPeriod"/>
              <a:defRPr/>
            </a:pPr>
            <a:r>
              <a:rPr lang="ru-RU" sz="900" b="0" i="0">
                <a:solidFill>
                  <a:srgbClr val="000000"/>
                </a:solidFill>
                <a:latin typeface="Inter"/>
                <a:ea typeface="Arial"/>
                <a:cs typeface="Arial"/>
              </a:rPr>
              <a:t>Окисление гудрона кислородом воздуха в колонне и трубчатом реакторе</a:t>
            </a:r>
            <a:endParaRPr sz="900">
              <a:latin typeface="Inter"/>
            </a:endParaRPr>
          </a:p>
          <a:p>
            <a:pPr marL="228600" marR="0" indent="-228600" algn="l">
              <a:spcBef>
                <a:spcPts val="900"/>
              </a:spcBef>
              <a:buFont typeface="+mj-lt"/>
              <a:buAutoNum type="arabicPeriod"/>
              <a:defRPr/>
            </a:pPr>
            <a:r>
              <a:rPr lang="ru-RU" sz="900" b="0" i="0">
                <a:solidFill>
                  <a:srgbClr val="000000"/>
                </a:solidFill>
                <a:latin typeface="Inter"/>
                <a:ea typeface="Arial"/>
                <a:cs typeface="Arial"/>
              </a:rPr>
              <a:t>Контроль температуры и отвода тепла через систему теплообменников</a:t>
            </a:r>
            <a:endParaRPr sz="900">
              <a:latin typeface="Inter"/>
            </a:endParaRPr>
          </a:p>
          <a:p>
            <a:pPr marL="228600" marR="0" indent="-228600" algn="l">
              <a:spcBef>
                <a:spcPts val="900"/>
              </a:spcBef>
              <a:buFont typeface="+mj-lt"/>
              <a:buAutoNum type="arabicPeriod"/>
              <a:defRPr/>
            </a:pPr>
            <a:r>
              <a:rPr lang="ru-RU" sz="900" b="0" i="0">
                <a:solidFill>
                  <a:srgbClr val="000000"/>
                </a:solidFill>
                <a:latin typeface="Inter"/>
                <a:ea typeface="Arial"/>
                <a:cs typeface="Arial"/>
              </a:rPr>
              <a:t>Охлаждение и стабилизация </a:t>
            </a:r>
            <a:br>
              <a:rPr lang="ru-RU" sz="900" b="0" i="0">
                <a:solidFill>
                  <a:srgbClr val="000000"/>
                </a:solidFill>
                <a:latin typeface="Inter"/>
                <a:ea typeface="Arial"/>
                <a:cs typeface="Arial"/>
              </a:rPr>
            </a:br>
            <a:r>
              <a:rPr lang="ru-RU" sz="900" b="0" i="0">
                <a:solidFill>
                  <a:srgbClr val="000000"/>
                </a:solidFill>
                <a:latin typeface="Inter"/>
                <a:ea typeface="Arial"/>
                <a:cs typeface="Arial"/>
              </a:rPr>
              <a:t>готового битума</a:t>
            </a:r>
            <a:endParaRPr sz="900">
              <a:latin typeface="Inter"/>
            </a:endParaRPr>
          </a:p>
          <a:p>
            <a:pPr marL="228600" marR="0" indent="-228600" algn="l">
              <a:spcBef>
                <a:spcPts val="900"/>
              </a:spcBef>
              <a:buFont typeface="+mj-lt"/>
              <a:buAutoNum type="arabicPeriod"/>
              <a:defRPr/>
            </a:pPr>
            <a:r>
              <a:rPr lang="ru-RU" sz="900" b="0" i="0">
                <a:solidFill>
                  <a:srgbClr val="000000"/>
                </a:solidFill>
                <a:latin typeface="Inter"/>
                <a:ea typeface="Arial"/>
                <a:cs typeface="Arial"/>
              </a:rPr>
              <a:t>Отделение и утилизация отходящих газов, включая черный соляр</a:t>
            </a:r>
            <a:endParaRPr sz="900">
              <a:latin typeface="Inter"/>
            </a:endParaRPr>
          </a:p>
          <a:p>
            <a:pPr marL="228600" marR="0" indent="-228600" algn="l">
              <a:spcBef>
                <a:spcPts val="900"/>
              </a:spcBef>
              <a:buFont typeface="+mj-lt"/>
              <a:buAutoNum type="arabicPeriod"/>
              <a:defRPr/>
            </a:pPr>
            <a:r>
              <a:rPr lang="ru-RU" sz="900" b="0" i="0">
                <a:solidFill>
                  <a:srgbClr val="262626"/>
                </a:solidFill>
                <a:latin typeface="Inter"/>
                <a:ea typeface="Arial"/>
                <a:cs typeface="Arial"/>
              </a:rPr>
              <a:t>Выход битума заданной марки </a:t>
            </a:r>
            <a:br>
              <a:rPr lang="ru-RU" sz="900" b="0" i="0">
                <a:solidFill>
                  <a:srgbClr val="262626"/>
                </a:solidFill>
                <a:latin typeface="Inter"/>
                <a:ea typeface="Arial"/>
                <a:cs typeface="Arial"/>
              </a:rPr>
            </a:br>
            <a:r>
              <a:rPr lang="ru-RU" sz="900" b="0" i="0">
                <a:solidFill>
                  <a:srgbClr val="262626"/>
                </a:solidFill>
                <a:latin typeface="Inter"/>
                <a:ea typeface="Arial"/>
                <a:cs typeface="Arial"/>
              </a:rPr>
              <a:t>с учетом требований ГОСТ </a:t>
            </a:r>
            <a:br>
              <a:rPr lang="ru-RU" sz="900" b="0" i="0">
                <a:solidFill>
                  <a:srgbClr val="262626"/>
                </a:solidFill>
                <a:latin typeface="Inter"/>
                <a:ea typeface="Arial"/>
                <a:cs typeface="Arial"/>
              </a:rPr>
            </a:br>
            <a:r>
              <a:rPr lang="ru-RU" sz="900" b="0" i="0">
                <a:solidFill>
                  <a:srgbClr val="262626"/>
                </a:solidFill>
                <a:latin typeface="Inter"/>
                <a:ea typeface="Arial"/>
                <a:cs typeface="Arial"/>
              </a:rPr>
              <a:t>и международных стандартов</a:t>
            </a:r>
            <a:endParaRPr sz="900">
              <a:latin typeface="Inter"/>
            </a:endParaRPr>
          </a:p>
        </p:txBody>
      </p:sp>
      <p:sp>
        <p:nvSpPr>
          <p:cNvPr id="5" name="Управляющая кнопка: &quot;На главную&quot; 4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Окислительная установка</a:t>
            </a:r>
            <a:endParaRPr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6"/>
          <p:cNvSpPr txBox="1"/>
          <p:nvPr/>
        </p:nvSpPr>
        <p:spPr bwMode="auto">
          <a:xfrm>
            <a:off x="381730" y="435468"/>
            <a:ext cx="7642130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Автоматизация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и интеграция</a:t>
            </a:r>
            <a:endParaRPr/>
          </a:p>
        </p:txBody>
      </p:sp>
      <p:sp>
        <p:nvSpPr>
          <p:cNvPr id="8" name="Oval 11"/>
          <p:cNvSpPr/>
          <p:nvPr/>
        </p:nvSpPr>
        <p:spPr bwMode="auto">
          <a:xfrm>
            <a:off x="4225053" y="1705197"/>
            <a:ext cx="685800" cy="685800"/>
          </a:xfrm>
          <a:prstGeom prst="ellipse">
            <a:avLst/>
          </a:prstGeom>
          <a:noFill/>
          <a:ln>
            <a:gradFill>
              <a:gsLst>
                <a:gs pos="35000">
                  <a:schemeClr val="accent2"/>
                </a:gs>
                <a:gs pos="100000">
                  <a:schemeClr val="accent1"/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/>
          </a:p>
        </p:txBody>
      </p:sp>
      <p:sp>
        <p:nvSpPr>
          <p:cNvPr id="9" name="Oval 1"/>
          <p:cNvSpPr/>
          <p:nvPr/>
        </p:nvSpPr>
        <p:spPr bwMode="auto">
          <a:xfrm>
            <a:off x="381730" y="2165910"/>
            <a:ext cx="685800" cy="685800"/>
          </a:xfrm>
          <a:prstGeom prst="ellipse">
            <a:avLst/>
          </a:prstGeom>
          <a:noFill/>
          <a:ln>
            <a:gradFill>
              <a:gsLst>
                <a:gs pos="34000">
                  <a:schemeClr val="accent2"/>
                </a:gs>
                <a:gs pos="100000">
                  <a:schemeClr val="accent1"/>
                </a:gs>
              </a:gsLst>
              <a:lin ang="27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6"/>
          <p:cNvSpPr/>
          <p:nvPr/>
        </p:nvSpPr>
        <p:spPr bwMode="auto">
          <a:xfrm>
            <a:off x="381730" y="3321753"/>
            <a:ext cx="685800" cy="685800"/>
          </a:xfrm>
          <a:prstGeom prst="ellipse">
            <a:avLst/>
          </a:prstGeom>
          <a:noFill/>
          <a:ln>
            <a:gradFill>
              <a:gsLst>
                <a:gs pos="23000">
                  <a:schemeClr val="accent2"/>
                </a:gs>
                <a:gs pos="100000">
                  <a:schemeClr val="accent1"/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287479" y="2111566"/>
            <a:ext cx="2645276" cy="867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Автоматизированная </a:t>
            </a:r>
            <a:br>
              <a:rPr lang="ru-RU" sz="1200" b="1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200" b="1">
                <a:solidFill>
                  <a:schemeClr val="tx1">
                    <a:lumMod val="65000"/>
                    <a:lumOff val="35000"/>
                  </a:schemeClr>
                </a:solidFill>
              </a:rPr>
              <a:t>система управления</a:t>
            </a:r>
            <a:endParaRPr/>
          </a:p>
          <a:p>
            <a:pPr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</a:rPr>
              <a:t>Полный контроль всех параметров процесса </a:t>
            </a:r>
            <a:br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</a:rPr>
              <a:t>с учетом методов и средств устранения всех </a:t>
            </a:r>
            <a:br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</a:rPr>
              <a:t>возможных неполадок при работе</a:t>
            </a:r>
            <a:endParaRPr/>
          </a:p>
        </p:txBody>
      </p:sp>
      <p:pic>
        <p:nvPicPr>
          <p:cNvPr id="12" name="Graphic 1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27205" y="2311384"/>
            <a:ext cx="394850" cy="394850"/>
          </a:xfrm>
          <a:prstGeom prst="rect">
            <a:avLst/>
          </a:prstGeom>
        </p:spPr>
      </p:pic>
      <p:sp>
        <p:nvSpPr>
          <p:cNvPr id="13" name="Graphic 23"/>
          <p:cNvSpPr/>
          <p:nvPr/>
        </p:nvSpPr>
        <p:spPr bwMode="auto">
          <a:xfrm>
            <a:off x="4420894" y="1910788"/>
            <a:ext cx="320815" cy="296137"/>
          </a:xfrm>
          <a:custGeom>
            <a:avLst/>
            <a:gdLst>
              <a:gd name="connsiteX0" fmla="*/ 312589 w 427753"/>
              <a:gd name="connsiteY0" fmla="*/ 0 h 394849"/>
              <a:gd name="connsiteX1" fmla="*/ 213877 w 427753"/>
              <a:gd name="connsiteY1" fmla="*/ 94291 h 394849"/>
              <a:gd name="connsiteX2" fmla="*/ 115164 w 427753"/>
              <a:gd name="connsiteY2" fmla="*/ 0 h 394849"/>
              <a:gd name="connsiteX3" fmla="*/ 0 w 427753"/>
              <a:gd name="connsiteY3" fmla="*/ 197425 h 394849"/>
              <a:gd name="connsiteX4" fmla="*/ 115164 w 427753"/>
              <a:gd name="connsiteY4" fmla="*/ 394850 h 394849"/>
              <a:gd name="connsiteX5" fmla="*/ 213877 w 427753"/>
              <a:gd name="connsiteY5" fmla="*/ 300559 h 394849"/>
              <a:gd name="connsiteX6" fmla="*/ 312589 w 427753"/>
              <a:gd name="connsiteY6" fmla="*/ 394850 h 394849"/>
              <a:gd name="connsiteX7" fmla="*/ 427754 w 427753"/>
              <a:gd name="connsiteY7" fmla="*/ 197425 h 394849"/>
              <a:gd name="connsiteX8" fmla="*/ 312589 w 427753"/>
              <a:gd name="connsiteY8" fmla="*/ 0 h 394849"/>
              <a:gd name="connsiteX9" fmla="*/ 170526 w 427753"/>
              <a:gd name="connsiteY9" fmla="*/ 317504 h 394849"/>
              <a:gd name="connsiteX10" fmla="*/ 115164 w 427753"/>
              <a:gd name="connsiteY10" fmla="*/ 361945 h 394849"/>
              <a:gd name="connsiteX11" fmla="*/ 59803 w 427753"/>
              <a:gd name="connsiteY11" fmla="*/ 317504 h 394849"/>
              <a:gd name="connsiteX12" fmla="*/ 38745 w 427753"/>
              <a:gd name="connsiteY12" fmla="*/ 257393 h 394849"/>
              <a:gd name="connsiteX13" fmla="*/ 125816 w 427753"/>
              <a:gd name="connsiteY13" fmla="*/ 224527 h 394849"/>
              <a:gd name="connsiteX14" fmla="*/ 92951 w 427753"/>
              <a:gd name="connsiteY14" fmla="*/ 137457 h 394849"/>
              <a:gd name="connsiteX15" fmla="*/ 38745 w 427753"/>
              <a:gd name="connsiteY15" fmla="*/ 137457 h 394849"/>
              <a:gd name="connsiteX16" fmla="*/ 59803 w 427753"/>
              <a:gd name="connsiteY16" fmla="*/ 77345 h 394849"/>
              <a:gd name="connsiteX17" fmla="*/ 115164 w 427753"/>
              <a:gd name="connsiteY17" fmla="*/ 32904 h 394849"/>
              <a:gd name="connsiteX18" fmla="*/ 170526 w 427753"/>
              <a:gd name="connsiteY18" fmla="*/ 77345 h 394849"/>
              <a:gd name="connsiteX19" fmla="*/ 197425 w 427753"/>
              <a:gd name="connsiteY19" fmla="*/ 197425 h 394849"/>
              <a:gd name="connsiteX20" fmla="*/ 170526 w 427753"/>
              <a:gd name="connsiteY20" fmla="*/ 317504 h 394849"/>
              <a:gd name="connsiteX21" fmla="*/ 367950 w 427753"/>
              <a:gd name="connsiteY21" fmla="*/ 317504 h 394849"/>
              <a:gd name="connsiteX22" fmla="*/ 312589 w 427753"/>
              <a:gd name="connsiteY22" fmla="*/ 361945 h 394849"/>
              <a:gd name="connsiteX23" fmla="*/ 257228 w 427753"/>
              <a:gd name="connsiteY23" fmla="*/ 317504 h 394849"/>
              <a:gd name="connsiteX24" fmla="*/ 236169 w 427753"/>
              <a:gd name="connsiteY24" fmla="*/ 257393 h 394849"/>
              <a:gd name="connsiteX25" fmla="*/ 323240 w 427753"/>
              <a:gd name="connsiteY25" fmla="*/ 224527 h 394849"/>
              <a:gd name="connsiteX26" fmla="*/ 290377 w 427753"/>
              <a:gd name="connsiteY26" fmla="*/ 137457 h 394849"/>
              <a:gd name="connsiteX27" fmla="*/ 236169 w 427753"/>
              <a:gd name="connsiteY27" fmla="*/ 137457 h 394849"/>
              <a:gd name="connsiteX28" fmla="*/ 257228 w 427753"/>
              <a:gd name="connsiteY28" fmla="*/ 77345 h 394849"/>
              <a:gd name="connsiteX29" fmla="*/ 312589 w 427753"/>
              <a:gd name="connsiteY29" fmla="*/ 32904 h 394849"/>
              <a:gd name="connsiteX30" fmla="*/ 367950 w 427753"/>
              <a:gd name="connsiteY30" fmla="*/ 77345 h 394849"/>
              <a:gd name="connsiteX31" fmla="*/ 394850 w 427753"/>
              <a:gd name="connsiteY31" fmla="*/ 197425 h 394849"/>
              <a:gd name="connsiteX32" fmla="*/ 367950 w 427753"/>
              <a:gd name="connsiteY32" fmla="*/ 317504 h 394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27753" h="394849" extrusionOk="0">
                <a:moveTo>
                  <a:pt x="312589" y="0"/>
                </a:moveTo>
                <a:cubicBezTo>
                  <a:pt x="270205" y="0"/>
                  <a:pt x="233866" y="37346"/>
                  <a:pt x="213877" y="94291"/>
                </a:cubicBezTo>
                <a:cubicBezTo>
                  <a:pt x="193888" y="37346"/>
                  <a:pt x="157549" y="0"/>
                  <a:pt x="115164" y="0"/>
                </a:cubicBezTo>
                <a:cubicBezTo>
                  <a:pt x="50590" y="0"/>
                  <a:pt x="0" y="86723"/>
                  <a:pt x="0" y="197425"/>
                </a:cubicBezTo>
                <a:cubicBezTo>
                  <a:pt x="0" y="308127"/>
                  <a:pt x="50590" y="394850"/>
                  <a:pt x="115164" y="394850"/>
                </a:cubicBezTo>
                <a:cubicBezTo>
                  <a:pt x="157549" y="394850"/>
                  <a:pt x="193888" y="357503"/>
                  <a:pt x="213877" y="300559"/>
                </a:cubicBezTo>
                <a:cubicBezTo>
                  <a:pt x="233866" y="357503"/>
                  <a:pt x="270205" y="394850"/>
                  <a:pt x="312589" y="394850"/>
                </a:cubicBezTo>
                <a:cubicBezTo>
                  <a:pt x="377164" y="394850"/>
                  <a:pt x="427754" y="308127"/>
                  <a:pt x="427754" y="197425"/>
                </a:cubicBezTo>
                <a:cubicBezTo>
                  <a:pt x="427754" y="86723"/>
                  <a:pt x="377164" y="0"/>
                  <a:pt x="312589" y="0"/>
                </a:cubicBezTo>
                <a:close/>
                <a:moveTo>
                  <a:pt x="170526" y="317504"/>
                </a:moveTo>
                <a:cubicBezTo>
                  <a:pt x="155122" y="345740"/>
                  <a:pt x="134948" y="361945"/>
                  <a:pt x="115164" y="361945"/>
                </a:cubicBezTo>
                <a:cubicBezTo>
                  <a:pt x="95381" y="361945"/>
                  <a:pt x="75206" y="345740"/>
                  <a:pt x="59803" y="317504"/>
                </a:cubicBezTo>
                <a:cubicBezTo>
                  <a:pt x="49846" y="298621"/>
                  <a:pt x="42749" y="278363"/>
                  <a:pt x="38745" y="257393"/>
                </a:cubicBezTo>
                <a:cubicBezTo>
                  <a:pt x="71864" y="272362"/>
                  <a:pt x="110847" y="257648"/>
                  <a:pt x="125816" y="224527"/>
                </a:cubicBezTo>
                <a:cubicBezTo>
                  <a:pt x="140784" y="191409"/>
                  <a:pt x="126071" y="152426"/>
                  <a:pt x="92951" y="137457"/>
                </a:cubicBezTo>
                <a:cubicBezTo>
                  <a:pt x="75721" y="129670"/>
                  <a:pt x="55974" y="129670"/>
                  <a:pt x="38745" y="137457"/>
                </a:cubicBezTo>
                <a:cubicBezTo>
                  <a:pt x="42749" y="116487"/>
                  <a:pt x="49846" y="96229"/>
                  <a:pt x="59803" y="77345"/>
                </a:cubicBezTo>
                <a:cubicBezTo>
                  <a:pt x="75206" y="49109"/>
                  <a:pt x="95381" y="32904"/>
                  <a:pt x="115164" y="32904"/>
                </a:cubicBezTo>
                <a:cubicBezTo>
                  <a:pt x="134948" y="32904"/>
                  <a:pt x="155122" y="49109"/>
                  <a:pt x="170526" y="77345"/>
                </a:cubicBezTo>
                <a:cubicBezTo>
                  <a:pt x="187862" y="109139"/>
                  <a:pt x="197425" y="151791"/>
                  <a:pt x="197425" y="197425"/>
                </a:cubicBezTo>
                <a:cubicBezTo>
                  <a:pt x="197425" y="243059"/>
                  <a:pt x="187862" y="285711"/>
                  <a:pt x="170526" y="317504"/>
                </a:cubicBezTo>
                <a:close/>
                <a:moveTo>
                  <a:pt x="367950" y="317504"/>
                </a:moveTo>
                <a:cubicBezTo>
                  <a:pt x="352547" y="345740"/>
                  <a:pt x="332373" y="361945"/>
                  <a:pt x="312589" y="361945"/>
                </a:cubicBezTo>
                <a:cubicBezTo>
                  <a:pt x="292806" y="361945"/>
                  <a:pt x="272631" y="345740"/>
                  <a:pt x="257228" y="317504"/>
                </a:cubicBezTo>
                <a:cubicBezTo>
                  <a:pt x="247270" y="298621"/>
                  <a:pt x="240173" y="278363"/>
                  <a:pt x="236169" y="257393"/>
                </a:cubicBezTo>
                <a:cubicBezTo>
                  <a:pt x="269289" y="272362"/>
                  <a:pt x="308273" y="257648"/>
                  <a:pt x="323240" y="224527"/>
                </a:cubicBezTo>
                <a:cubicBezTo>
                  <a:pt x="338209" y="191409"/>
                  <a:pt x="323495" y="152426"/>
                  <a:pt x="290377" y="137457"/>
                </a:cubicBezTo>
                <a:cubicBezTo>
                  <a:pt x="273145" y="129670"/>
                  <a:pt x="253399" y="129670"/>
                  <a:pt x="236169" y="137457"/>
                </a:cubicBezTo>
                <a:cubicBezTo>
                  <a:pt x="240173" y="116487"/>
                  <a:pt x="247270" y="96229"/>
                  <a:pt x="257228" y="77345"/>
                </a:cubicBezTo>
                <a:cubicBezTo>
                  <a:pt x="272631" y="49109"/>
                  <a:pt x="292806" y="32904"/>
                  <a:pt x="312589" y="32904"/>
                </a:cubicBezTo>
                <a:cubicBezTo>
                  <a:pt x="332373" y="32904"/>
                  <a:pt x="352547" y="49109"/>
                  <a:pt x="367950" y="77345"/>
                </a:cubicBezTo>
                <a:cubicBezTo>
                  <a:pt x="385287" y="109139"/>
                  <a:pt x="394850" y="151791"/>
                  <a:pt x="394850" y="197425"/>
                </a:cubicBezTo>
                <a:cubicBezTo>
                  <a:pt x="394850" y="243059"/>
                  <a:pt x="385287" y="285711"/>
                  <a:pt x="367950" y="317504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8000">
                <a:schemeClr val="accent2"/>
              </a:gs>
            </a:gsLst>
            <a:lin ang="2700000" scaled="1"/>
          </a:gradFill>
          <a:ln w="204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 sz="1050"/>
          </a:p>
        </p:txBody>
      </p:sp>
      <p:sp>
        <p:nvSpPr>
          <p:cNvPr id="15" name="Oval 6"/>
          <p:cNvSpPr/>
          <p:nvPr/>
        </p:nvSpPr>
        <p:spPr bwMode="auto">
          <a:xfrm>
            <a:off x="4152704" y="2756401"/>
            <a:ext cx="685800" cy="685800"/>
          </a:xfrm>
          <a:prstGeom prst="ellipse">
            <a:avLst/>
          </a:prstGeom>
          <a:noFill/>
          <a:ln>
            <a:gradFill>
              <a:gsLst>
                <a:gs pos="33000">
                  <a:schemeClr val="accent2"/>
                </a:gs>
                <a:gs pos="100000">
                  <a:schemeClr val="accent1"/>
                </a:gs>
              </a:gsLst>
              <a:lin ang="27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/>
          </a:p>
        </p:txBody>
      </p:sp>
      <p:sp>
        <p:nvSpPr>
          <p:cNvPr id="16" name="Oval 1"/>
          <p:cNvSpPr/>
          <p:nvPr/>
        </p:nvSpPr>
        <p:spPr bwMode="auto">
          <a:xfrm>
            <a:off x="4152704" y="3912077"/>
            <a:ext cx="685800" cy="685800"/>
          </a:xfrm>
          <a:prstGeom prst="ellipse">
            <a:avLst/>
          </a:prstGeom>
          <a:noFill/>
          <a:ln>
            <a:gradFill>
              <a:gsLst>
                <a:gs pos="26000">
                  <a:schemeClr val="accent2"/>
                </a:gs>
                <a:gs pos="100000">
                  <a:schemeClr val="accent1"/>
                </a:gs>
              </a:gsLst>
              <a:lin ang="27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050"/>
          </a:p>
        </p:txBody>
      </p:sp>
      <p:sp>
        <p:nvSpPr>
          <p:cNvPr id="17" name="Graphic 21"/>
          <p:cNvSpPr/>
          <p:nvPr/>
        </p:nvSpPr>
        <p:spPr bwMode="auto">
          <a:xfrm>
            <a:off x="4335197" y="2938892"/>
            <a:ext cx="320815" cy="320815"/>
          </a:xfrm>
          <a:custGeom>
            <a:avLst/>
            <a:gdLst>
              <a:gd name="connsiteX0" fmla="*/ 301258 w 427753"/>
              <a:gd name="connsiteY0" fmla="*/ 138999 h 427753"/>
              <a:gd name="connsiteX1" fmla="*/ 288390 w 427753"/>
              <a:gd name="connsiteY1" fmla="*/ 301357 h 427753"/>
              <a:gd name="connsiteX2" fmla="*/ 151236 w 427753"/>
              <a:gd name="connsiteY2" fmla="*/ 310533 h 427753"/>
              <a:gd name="connsiteX3" fmla="*/ 213877 w 427753"/>
              <a:gd name="connsiteY3" fmla="*/ 98712 h 427753"/>
              <a:gd name="connsiteX4" fmla="*/ 98831 w 427753"/>
              <a:gd name="connsiteY4" fmla="*/ 213996 h 427753"/>
              <a:gd name="connsiteX5" fmla="*/ 126496 w 427753"/>
              <a:gd name="connsiteY5" fmla="*/ 288754 h 427753"/>
              <a:gd name="connsiteX6" fmla="*/ 276621 w 427753"/>
              <a:gd name="connsiteY6" fmla="*/ 117303 h 427753"/>
              <a:gd name="connsiteX7" fmla="*/ 213877 w 427753"/>
              <a:gd name="connsiteY7" fmla="*/ 98712 h 427753"/>
              <a:gd name="connsiteX8" fmla="*/ 427754 w 427753"/>
              <a:gd name="connsiteY8" fmla="*/ 213877 h 427753"/>
              <a:gd name="connsiteX9" fmla="*/ 213877 w 427753"/>
              <a:gd name="connsiteY9" fmla="*/ 427754 h 427753"/>
              <a:gd name="connsiteX10" fmla="*/ 0 w 427753"/>
              <a:gd name="connsiteY10" fmla="*/ 213877 h 427753"/>
              <a:gd name="connsiteX11" fmla="*/ 213877 w 427753"/>
              <a:gd name="connsiteY11" fmla="*/ 0 h 427753"/>
              <a:gd name="connsiteX12" fmla="*/ 427754 w 427753"/>
              <a:gd name="connsiteY12" fmla="*/ 213877 h 427753"/>
              <a:gd name="connsiteX13" fmla="*/ 361945 w 427753"/>
              <a:gd name="connsiteY13" fmla="*/ 213877 h 427753"/>
              <a:gd name="connsiteX14" fmla="*/ 323098 w 427753"/>
              <a:gd name="connsiteY14" fmla="*/ 114033 h 427753"/>
              <a:gd name="connsiteX15" fmla="*/ 333154 w 427753"/>
              <a:gd name="connsiteY15" fmla="*/ 101324 h 427753"/>
              <a:gd name="connsiteX16" fmla="*/ 333037 w 427753"/>
              <a:gd name="connsiteY16" fmla="*/ 78058 h 427753"/>
              <a:gd name="connsiteX17" fmla="*/ 309770 w 427753"/>
              <a:gd name="connsiteY17" fmla="*/ 78176 h 427753"/>
              <a:gd name="connsiteX18" fmla="*/ 308476 w 427753"/>
              <a:gd name="connsiteY18" fmla="*/ 79649 h 427753"/>
              <a:gd name="connsiteX19" fmla="*/ 298379 w 427753"/>
              <a:gd name="connsiteY19" fmla="*/ 92358 h 427753"/>
              <a:gd name="connsiteX20" fmla="*/ 92441 w 427753"/>
              <a:gd name="connsiteY20" fmla="*/ 130282 h 427753"/>
              <a:gd name="connsiteX21" fmla="*/ 104656 w 427753"/>
              <a:gd name="connsiteY21" fmla="*/ 313720 h 427753"/>
              <a:gd name="connsiteX22" fmla="*/ 94599 w 427753"/>
              <a:gd name="connsiteY22" fmla="*/ 326429 h 427753"/>
              <a:gd name="connsiteX23" fmla="*/ 97484 w 427753"/>
              <a:gd name="connsiteY23" fmla="*/ 349516 h 427753"/>
              <a:gd name="connsiteX24" fmla="*/ 119277 w 427753"/>
              <a:gd name="connsiteY24" fmla="*/ 348105 h 427753"/>
              <a:gd name="connsiteX25" fmla="*/ 129375 w 427753"/>
              <a:gd name="connsiteY25" fmla="*/ 335396 h 427753"/>
              <a:gd name="connsiteX26" fmla="*/ 335371 w 427753"/>
              <a:gd name="connsiteY26" fmla="*/ 298609 h 427753"/>
              <a:gd name="connsiteX27" fmla="*/ 361945 w 427753"/>
              <a:gd name="connsiteY27" fmla="*/ 213877 h 427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27753" h="427753" extrusionOk="0">
                <a:moveTo>
                  <a:pt x="301258" y="138999"/>
                </a:moveTo>
                <a:cubicBezTo>
                  <a:pt x="342538" y="187387"/>
                  <a:pt x="336778" y="260076"/>
                  <a:pt x="288390" y="301357"/>
                </a:cubicBezTo>
                <a:cubicBezTo>
                  <a:pt x="249711" y="334357"/>
                  <a:pt x="193968" y="338086"/>
                  <a:pt x="151236" y="310533"/>
                </a:cubicBezTo>
                <a:close/>
                <a:moveTo>
                  <a:pt x="213877" y="98712"/>
                </a:moveTo>
                <a:cubicBezTo>
                  <a:pt x="150273" y="98778"/>
                  <a:pt x="98766" y="150392"/>
                  <a:pt x="98831" y="213996"/>
                </a:cubicBezTo>
                <a:cubicBezTo>
                  <a:pt x="98859" y="241413"/>
                  <a:pt x="108669" y="267922"/>
                  <a:pt x="126496" y="288754"/>
                </a:cubicBezTo>
                <a:lnTo>
                  <a:pt x="276621" y="117303"/>
                </a:lnTo>
                <a:cubicBezTo>
                  <a:pt x="257960" y="105133"/>
                  <a:pt x="236155" y="98672"/>
                  <a:pt x="213877" y="98712"/>
                </a:cubicBezTo>
                <a:close/>
                <a:moveTo>
                  <a:pt x="427754" y="213877"/>
                </a:moveTo>
                <a:cubicBezTo>
                  <a:pt x="427754" y="331999"/>
                  <a:pt x="331999" y="427754"/>
                  <a:pt x="213877" y="427754"/>
                </a:cubicBezTo>
                <a:cubicBezTo>
                  <a:pt x="95756" y="427754"/>
                  <a:pt x="0" y="331999"/>
                  <a:pt x="0" y="213877"/>
                </a:cubicBezTo>
                <a:cubicBezTo>
                  <a:pt x="0" y="95756"/>
                  <a:pt x="95756" y="0"/>
                  <a:pt x="213877" y="0"/>
                </a:cubicBezTo>
                <a:cubicBezTo>
                  <a:pt x="331937" y="147"/>
                  <a:pt x="427606" y="95817"/>
                  <a:pt x="427754" y="213877"/>
                </a:cubicBezTo>
                <a:close/>
                <a:moveTo>
                  <a:pt x="361945" y="213877"/>
                </a:moveTo>
                <a:cubicBezTo>
                  <a:pt x="361976" y="176901"/>
                  <a:pt x="348111" y="141265"/>
                  <a:pt x="323098" y="114033"/>
                </a:cubicBezTo>
                <a:lnTo>
                  <a:pt x="333154" y="101324"/>
                </a:lnTo>
                <a:cubicBezTo>
                  <a:pt x="339546" y="94867"/>
                  <a:pt x="339494" y="84450"/>
                  <a:pt x="333037" y="78058"/>
                </a:cubicBezTo>
                <a:cubicBezTo>
                  <a:pt x="326580" y="71665"/>
                  <a:pt x="316161" y="71718"/>
                  <a:pt x="309770" y="78176"/>
                </a:cubicBezTo>
                <a:cubicBezTo>
                  <a:pt x="309309" y="78641"/>
                  <a:pt x="308877" y="79132"/>
                  <a:pt x="308476" y="79649"/>
                </a:cubicBezTo>
                <a:lnTo>
                  <a:pt x="298379" y="92358"/>
                </a:lnTo>
                <a:cubicBezTo>
                  <a:pt x="231038" y="45962"/>
                  <a:pt x="138837" y="62941"/>
                  <a:pt x="92441" y="130282"/>
                </a:cubicBezTo>
                <a:cubicBezTo>
                  <a:pt x="53463" y="186856"/>
                  <a:pt x="58520" y="262813"/>
                  <a:pt x="104656" y="313720"/>
                </a:cubicBezTo>
                <a:lnTo>
                  <a:pt x="94599" y="326429"/>
                </a:lnTo>
                <a:cubicBezTo>
                  <a:pt x="89020" y="333601"/>
                  <a:pt x="90312" y="343939"/>
                  <a:pt x="97484" y="349516"/>
                </a:cubicBezTo>
                <a:cubicBezTo>
                  <a:pt x="104058" y="354630"/>
                  <a:pt x="113418" y="354024"/>
                  <a:pt x="119277" y="348105"/>
                </a:cubicBezTo>
                <a:lnTo>
                  <a:pt x="129375" y="335396"/>
                </a:lnTo>
                <a:cubicBezTo>
                  <a:pt x="196417" y="382122"/>
                  <a:pt x="288645" y="365651"/>
                  <a:pt x="335371" y="298609"/>
                </a:cubicBezTo>
                <a:cubicBezTo>
                  <a:pt x="352695" y="273752"/>
                  <a:pt x="361972" y="244175"/>
                  <a:pt x="361945" y="213877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78000">
                <a:schemeClr val="accent2"/>
              </a:gs>
            </a:gsLst>
            <a:lin ang="2700000" scaled="1"/>
          </a:gradFill>
          <a:ln w="204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lang="en-US" sz="1050"/>
          </a:p>
        </p:txBody>
      </p:sp>
      <p:sp>
        <p:nvSpPr>
          <p:cNvPr id="18" name="TextBox 17"/>
          <p:cNvSpPr txBox="1"/>
          <p:nvPr/>
        </p:nvSpPr>
        <p:spPr bwMode="auto">
          <a:xfrm>
            <a:off x="1287479" y="3246352"/>
            <a:ext cx="2385589" cy="8581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  <a:t>Гибкость интеграции</a:t>
            </a:r>
            <a:endParaRPr/>
          </a:p>
          <a:p>
            <a:pPr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Наше оборудование легко встраивается</a:t>
            </a:r>
            <a:b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в любую систему управления предприя- </a:t>
            </a:r>
            <a:b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тием, обеспечивая бесшовную работу </a:t>
            </a:r>
            <a:b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с существующими процессами</a:t>
            </a:r>
            <a:endParaRPr/>
          </a:p>
        </p:txBody>
      </p:sp>
      <p:sp>
        <p:nvSpPr>
          <p:cNvPr id="19" name="TextBox 18"/>
          <p:cNvSpPr txBox="1"/>
          <p:nvPr/>
        </p:nvSpPr>
        <p:spPr bwMode="auto">
          <a:xfrm>
            <a:off x="5020996" y="1705197"/>
            <a:ext cx="2605199" cy="7289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  <a:t>Дистанционный </a:t>
            </a:r>
            <a:b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  <a:t>мониторинг и управление</a:t>
            </a:r>
            <a:endParaRPr/>
          </a:p>
          <a:p>
            <a:pPr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Обеспечиванием возможность оперативного</a:t>
            </a:r>
            <a:b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реагирования на изменения в процессах</a:t>
            </a:r>
            <a:endParaRPr/>
          </a:p>
        </p:txBody>
      </p:sp>
      <p:sp>
        <p:nvSpPr>
          <p:cNvPr id="20" name="TextBox 19"/>
          <p:cNvSpPr txBox="1"/>
          <p:nvPr/>
        </p:nvSpPr>
        <p:spPr bwMode="auto">
          <a:xfrm>
            <a:off x="5020997" y="2717406"/>
            <a:ext cx="2413946" cy="803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  <a:t>Минимизация влияния</a:t>
            </a:r>
            <a:b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  <a:t>человеческого фактора</a:t>
            </a:r>
            <a:endParaRPr/>
          </a:p>
          <a:p>
            <a:pPr>
              <a:spcAft>
                <a:spcPts val="450"/>
              </a:spcAft>
              <a:defRPr/>
            </a:pP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Снижение влияния человеческого фактора (ошибок персонала) на производственный процесс</a:t>
            </a: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5020996" y="3840615"/>
            <a:ext cx="2645276" cy="867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  <a:t>Интеллектуальные </a:t>
            </a:r>
            <a:b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1200" b="1">
                <a:solidFill>
                  <a:schemeClr val="tx1">
                    <a:lumMod val="85000"/>
                    <a:lumOff val="15000"/>
                  </a:schemeClr>
                </a:solidFill>
              </a:rPr>
              <a:t>алгоритмы оптимизации</a:t>
            </a:r>
            <a:endParaRPr/>
          </a:p>
          <a:p>
            <a:pPr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Полный контроль параметров процесса </a:t>
            </a:r>
            <a:b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с учетом методов и средств устранения всех </a:t>
            </a:r>
            <a:b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ru-RU" sz="900">
                <a:solidFill>
                  <a:schemeClr val="tx1">
                    <a:lumMod val="85000"/>
                    <a:lumOff val="15000"/>
                  </a:schemeClr>
                </a:solidFill>
              </a:rPr>
              <a:t>возможных неполадок при работе</a:t>
            </a:r>
            <a:endParaRPr/>
          </a:p>
        </p:txBody>
      </p:sp>
      <p:sp>
        <p:nvSpPr>
          <p:cNvPr id="22" name="Google Shape;702;p4"/>
          <p:cNvSpPr/>
          <p:nvPr/>
        </p:nvSpPr>
        <p:spPr bwMode="auto">
          <a:xfrm>
            <a:off x="564222" y="3518712"/>
            <a:ext cx="330299" cy="286718"/>
          </a:xfrm>
          <a:custGeom>
            <a:avLst/>
            <a:gdLst/>
            <a:ahLst/>
            <a:cxnLst/>
            <a:rect l="l" t="t" r="r" b="b"/>
            <a:pathLst>
              <a:path w="531" h="457" extrusionOk="0">
                <a:moveTo>
                  <a:pt x="14" y="103"/>
                </a:moveTo>
                <a:lnTo>
                  <a:pt x="14" y="103"/>
                </a:lnTo>
                <a:cubicBezTo>
                  <a:pt x="103" y="103"/>
                  <a:pt x="103" y="103"/>
                  <a:pt x="103" y="103"/>
                </a:cubicBezTo>
                <a:cubicBezTo>
                  <a:pt x="162" y="192"/>
                  <a:pt x="162" y="192"/>
                  <a:pt x="162" y="192"/>
                </a:cubicBezTo>
                <a:cubicBezTo>
                  <a:pt x="191" y="162"/>
                  <a:pt x="191" y="162"/>
                  <a:pt x="191" y="162"/>
                </a:cubicBezTo>
                <a:cubicBezTo>
                  <a:pt x="191" y="162"/>
                  <a:pt x="117" y="74"/>
                  <a:pt x="117" y="59"/>
                </a:cubicBezTo>
                <a:cubicBezTo>
                  <a:pt x="14" y="59"/>
                  <a:pt x="14" y="59"/>
                  <a:pt x="14" y="59"/>
                </a:cubicBezTo>
                <a:cubicBezTo>
                  <a:pt x="14" y="59"/>
                  <a:pt x="0" y="74"/>
                  <a:pt x="0" y="88"/>
                </a:cubicBezTo>
                <a:cubicBezTo>
                  <a:pt x="0" y="103"/>
                  <a:pt x="14" y="103"/>
                  <a:pt x="14" y="103"/>
                </a:cubicBezTo>
                <a:close/>
                <a:moveTo>
                  <a:pt x="412" y="103"/>
                </a:moveTo>
                <a:lnTo>
                  <a:pt x="412" y="103"/>
                </a:lnTo>
                <a:cubicBezTo>
                  <a:pt x="412" y="162"/>
                  <a:pt x="412" y="162"/>
                  <a:pt x="412" y="162"/>
                </a:cubicBezTo>
                <a:lnTo>
                  <a:pt x="441" y="162"/>
                </a:lnTo>
                <a:cubicBezTo>
                  <a:pt x="530" y="88"/>
                  <a:pt x="530" y="88"/>
                  <a:pt x="530" y="88"/>
                </a:cubicBezTo>
                <a:lnTo>
                  <a:pt x="530" y="74"/>
                </a:lnTo>
                <a:cubicBezTo>
                  <a:pt x="441" y="15"/>
                  <a:pt x="441" y="15"/>
                  <a:pt x="441" y="15"/>
                </a:cubicBezTo>
                <a:cubicBezTo>
                  <a:pt x="441" y="0"/>
                  <a:pt x="412" y="0"/>
                  <a:pt x="412" y="15"/>
                </a:cubicBezTo>
                <a:cubicBezTo>
                  <a:pt x="412" y="59"/>
                  <a:pt x="412" y="59"/>
                  <a:pt x="412" y="59"/>
                </a:cubicBezTo>
                <a:cubicBezTo>
                  <a:pt x="309" y="59"/>
                  <a:pt x="309" y="59"/>
                  <a:pt x="309" y="59"/>
                </a:cubicBezTo>
                <a:cubicBezTo>
                  <a:pt x="103" y="353"/>
                  <a:pt x="103" y="353"/>
                  <a:pt x="103" y="353"/>
                </a:cubicBezTo>
                <a:cubicBezTo>
                  <a:pt x="14" y="353"/>
                  <a:pt x="14" y="353"/>
                  <a:pt x="14" y="353"/>
                </a:cubicBezTo>
                <a:cubicBezTo>
                  <a:pt x="14" y="353"/>
                  <a:pt x="0" y="368"/>
                  <a:pt x="0" y="383"/>
                </a:cubicBezTo>
                <a:lnTo>
                  <a:pt x="14" y="397"/>
                </a:lnTo>
                <a:cubicBezTo>
                  <a:pt x="117" y="397"/>
                  <a:pt x="117" y="397"/>
                  <a:pt x="117" y="397"/>
                </a:cubicBezTo>
                <a:cubicBezTo>
                  <a:pt x="338" y="103"/>
                  <a:pt x="338" y="103"/>
                  <a:pt x="338" y="103"/>
                </a:cubicBezTo>
                <a:lnTo>
                  <a:pt x="412" y="103"/>
                </a:lnTo>
                <a:close/>
                <a:moveTo>
                  <a:pt x="441" y="309"/>
                </a:moveTo>
                <a:lnTo>
                  <a:pt x="441" y="309"/>
                </a:lnTo>
                <a:cubicBezTo>
                  <a:pt x="441" y="294"/>
                  <a:pt x="412" y="294"/>
                  <a:pt x="412" y="309"/>
                </a:cubicBezTo>
                <a:cubicBezTo>
                  <a:pt x="412" y="353"/>
                  <a:pt x="412" y="353"/>
                  <a:pt x="412" y="353"/>
                </a:cubicBezTo>
                <a:cubicBezTo>
                  <a:pt x="338" y="353"/>
                  <a:pt x="338" y="353"/>
                  <a:pt x="338" y="353"/>
                </a:cubicBezTo>
                <a:cubicBezTo>
                  <a:pt x="265" y="265"/>
                  <a:pt x="265" y="265"/>
                  <a:pt x="265" y="265"/>
                </a:cubicBezTo>
                <a:cubicBezTo>
                  <a:pt x="235" y="294"/>
                  <a:pt x="235" y="294"/>
                  <a:pt x="235" y="294"/>
                </a:cubicBezTo>
                <a:cubicBezTo>
                  <a:pt x="309" y="397"/>
                  <a:pt x="309" y="397"/>
                  <a:pt x="309" y="397"/>
                </a:cubicBezTo>
                <a:cubicBezTo>
                  <a:pt x="412" y="397"/>
                  <a:pt x="412" y="397"/>
                  <a:pt x="412" y="397"/>
                </a:cubicBezTo>
                <a:cubicBezTo>
                  <a:pt x="412" y="456"/>
                  <a:pt x="412" y="456"/>
                  <a:pt x="412" y="456"/>
                </a:cubicBezTo>
                <a:lnTo>
                  <a:pt x="441" y="456"/>
                </a:lnTo>
                <a:cubicBezTo>
                  <a:pt x="530" y="383"/>
                  <a:pt x="530" y="383"/>
                  <a:pt x="530" y="383"/>
                </a:cubicBezTo>
                <a:lnTo>
                  <a:pt x="530" y="368"/>
                </a:lnTo>
                <a:lnTo>
                  <a:pt x="441" y="309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65000">
                <a:schemeClr val="accent2"/>
              </a:gs>
            </a:gsLst>
            <a:lin ang="2700000" scaled="1"/>
          </a:gradFill>
          <a:ln w="2046" cap="flat">
            <a:noFill/>
            <a:prstDash val="solid"/>
            <a:miter/>
          </a:ln>
        </p:spPr>
        <p:txBody>
          <a:bodyPr rtlCol="0" anchor="ctr"/>
          <a:lstStyle/>
          <a:p>
            <a:pPr>
              <a:defRPr/>
            </a:pPr>
            <a:endParaRPr sz="1050"/>
          </a:p>
        </p:txBody>
      </p:sp>
      <p:sp>
        <p:nvSpPr>
          <p:cNvPr id="23" name="Google Shape;1988;p10"/>
          <p:cNvSpPr/>
          <p:nvPr/>
        </p:nvSpPr>
        <p:spPr bwMode="auto">
          <a:xfrm>
            <a:off x="4324207" y="4080073"/>
            <a:ext cx="345381" cy="345381"/>
          </a:xfrm>
          <a:custGeom>
            <a:avLst/>
            <a:gdLst/>
            <a:ahLst/>
            <a:cxnLst/>
            <a:rect l="l" t="t" r="r" b="b"/>
            <a:pathLst>
              <a:path w="376" h="376" extrusionOk="0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gradFill>
            <a:gsLst>
              <a:gs pos="26000">
                <a:schemeClr val="accent2"/>
              </a:gs>
              <a:gs pos="100000">
                <a:schemeClr val="accent1"/>
              </a:gs>
            </a:gsLst>
            <a:lin ang="2700000" scaled="0"/>
          </a:gradFill>
          <a:ln w="2046" cap="flat">
            <a:noFill/>
            <a:prstDash val="solid"/>
            <a:miter/>
          </a:ln>
        </p:spPr>
        <p:txBody>
          <a:bodyPr spcFirstLastPara="1" wrap="square" lIns="137119" tIns="68550" rIns="137119" bIns="68550" anchor="t" anchorCtr="0"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 sz="2700">
              <a:solidFill>
                <a:schemeClr val="dk1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5" name="Управляющая кнопка: &quot;На главную&quot; 24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TextBox 2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Управляющая кнопка: &quot;Пустой&quot; 3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Окислительная установка</a:t>
            </a:r>
            <a:endParaRPr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521142" y="4355990"/>
            <a:ext cx="1551034" cy="350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graphicFrame>
        <p:nvGraphicFramePr>
          <p:cNvPr id="6" name="Tabelle"/>
          <p:cNvGraphicFramePr>
            <a:graphicFrameLocks/>
          </p:cNvGraphicFramePr>
          <p:nvPr/>
        </p:nvGraphicFramePr>
        <p:xfrm>
          <a:off x="4572000" y="1511221"/>
          <a:ext cx="3090517" cy="3633554"/>
        </p:xfrm>
        <a:graphic>
          <a:graphicData uri="http://schemas.openxmlformats.org/drawingml/2006/table">
            <a:tbl>
              <a:tblPr firstRow="1" firstCol="1"/>
              <a:tblGrid>
                <a:gridCol w="19338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6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9165">
                <a:tc>
                  <a:txBody>
                    <a:bodyPr/>
                    <a:lstStyle/>
                    <a:p>
                      <a:pPr lvl="1" algn="l">
                        <a:lnSpc>
                          <a:spcPts val="2900"/>
                        </a:lnSpc>
                        <a:spcBef>
                          <a:spcPts val="3400"/>
                        </a:spcBef>
                        <a:defRPr sz="1800" b="0" cap="all" spc="144"/>
                      </a:pPr>
                      <a:r>
                        <a:rPr lang="ru-RU" sz="1100" b="1" cap="none" spc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  <a:ea typeface="+mn-ea"/>
                          <a:cs typeface="Prompt"/>
                        </a:rPr>
                        <a:t>Производительность</a:t>
                      </a:r>
                      <a:endParaRPr/>
                    </a:p>
                  </a:txBody>
                  <a:tcPr marL="19050" marR="19050" marT="19050" marB="19050" anchor="ctr">
                    <a:lnL w="38100" algn="ctr">
                      <a:solidFill>
                        <a:srgbClr val="FFFFFF"/>
                      </a:solidFill>
                    </a:lnL>
                    <a:lnR w="0" algn="ctr"/>
                    <a:lnT w="38100" algn="ctr">
                      <a:solidFill>
                        <a:srgbClr val="FFFFFF"/>
                      </a:solidFill>
                    </a:lnT>
                    <a:lnB w="28575" algn="ctr">
                      <a:solidFill>
                        <a:srgbClr val="0070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R="203200" algn="r">
                        <a:lnSpc>
                          <a:spcPts val="2900"/>
                        </a:lnSpc>
                        <a:spcBef>
                          <a:spcPts val="3400"/>
                        </a:spcBef>
                        <a:defRPr sz="1800" b="0" cap="all" spc="144"/>
                      </a:pPr>
                      <a:r>
                        <a:rPr lang="ru-RU" sz="1100" b="1" cap="none" spc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Prompt"/>
                        </a:rPr>
                        <a:t>до</a:t>
                      </a:r>
                      <a:r>
                        <a:rPr lang="ru-RU" sz="1100" b="1" cap="all" spc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Prompt"/>
                        </a:rPr>
                        <a:t> 30</a:t>
                      </a:r>
                      <a:r>
                        <a:rPr lang="ru-RU" sz="1100" b="1" cap="none" spc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+mn-ea"/>
                          <a:cs typeface="Prompt"/>
                        </a:rPr>
                        <a:t> т/час</a:t>
                      </a:r>
                      <a:endParaRPr lang="ru-RU" sz="1100" b="1" cap="all" spc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+mn-ea"/>
                        <a:cs typeface="Prompt"/>
                      </a:endParaRPr>
                    </a:p>
                  </a:txBody>
                  <a:tcPr marL="19050" marR="19050" marT="19050" marB="19050" anchor="ctr">
                    <a:lnL w="0" algn="ctr">
                      <a:noFill/>
                    </a:lnL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FFFFFF"/>
                      </a:solidFill>
                    </a:lnT>
                    <a:lnB w="28575" algn="ctr">
                      <a:solidFill>
                        <a:srgbClr val="0070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784">
                <a:tc>
                  <a:txBody>
                    <a:bodyPr/>
                    <a:lstStyle/>
                    <a:p>
                      <a:pPr lvl="1" algn="l">
                        <a:lnSpc>
                          <a:spcPct val="140000"/>
                        </a:lnSpc>
                        <a:defRPr sz="1800" b="0">
                          <a:latin typeface="Montserrat Regular"/>
                          <a:ea typeface="Montserrat Regular"/>
                          <a:cs typeface="Montserrat Regular"/>
                        </a:defRPr>
                      </a:pPr>
                      <a:r>
                        <a:rPr lang="ru-RU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Температурный диапазон</a:t>
                      </a:r>
                      <a:endParaRPr sz="9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j-lt"/>
                      </a:endParaRPr>
                    </a:p>
                  </a:txBody>
                  <a:tcPr marL="19050" marR="19050" marT="19050" marB="19050" anchor="ctr">
                    <a:lnL w="0" algn="ctr"/>
                    <a:lnR w="0" algn="ctr"/>
                    <a:lnT w="28575" algn="ctr">
                      <a:solidFill>
                        <a:srgbClr val="0070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9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Montserrat Regular"/>
                          <a:cs typeface="Montserrat Regular"/>
                        </a:rPr>
                        <a:t>от - 20°C до + 40°C *</a:t>
                      </a:r>
                      <a:endParaRPr/>
                    </a:p>
                  </a:txBody>
                  <a:tcPr marL="76200" marR="76200" marT="76200" marB="76200" anchor="ctr">
                    <a:lnL w="0" algn="ctr">
                      <a:noFill/>
                    </a:lnL>
                    <a:lnR w="0" algn="ctr"/>
                    <a:lnT w="28575" algn="ctr">
                      <a:solidFill>
                        <a:srgbClr val="0070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165">
                <a:tc>
                  <a:txBody>
                    <a:bodyPr/>
                    <a:lstStyle/>
                    <a:p>
                      <a:pPr lvl="1" algn="l">
                        <a:lnSpc>
                          <a:spcPct val="140000"/>
                        </a:lnSpc>
                        <a:defRPr sz="1800" b="0">
                          <a:latin typeface="Montserrat Regular"/>
                          <a:ea typeface="Montserrat Regular"/>
                          <a:cs typeface="Montserrat Regular"/>
                        </a:defRPr>
                      </a:pPr>
                      <a:r>
                        <a:rPr lang="ru-RU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Рабочая температура</a:t>
                      </a:r>
                      <a:endParaRPr/>
                    </a:p>
                  </a:txBody>
                  <a:tcPr marL="19050" marR="19050" marT="19050" marB="19050" anchor="ctr">
                    <a:lnL w="0" algn="ctr"/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de-DE" sz="9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Montserrat Regular"/>
                          <a:cs typeface="Montserrat Regular"/>
                        </a:rPr>
                        <a:t>210-230°C</a:t>
                      </a:r>
                      <a:endParaRPr/>
                    </a:p>
                  </a:txBody>
                  <a:tcPr marL="76200" marR="76200" marT="76200" marB="76200" anchor="ctr">
                    <a:lnL w="0" algn="ctr">
                      <a:noFill/>
                    </a:lnL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165">
                <a:tc>
                  <a:txBody>
                    <a:bodyPr/>
                    <a:lstStyle/>
                    <a:p>
                      <a:pPr lvl="1" algn="l">
                        <a:lnSpc>
                          <a:spcPct val="140000"/>
                        </a:lnSpc>
                        <a:defRPr sz="1800" b="0">
                          <a:latin typeface="Montserrat Regular"/>
                          <a:ea typeface="Montserrat Regular"/>
                          <a:cs typeface="Montserrat Regular"/>
                        </a:defRPr>
                      </a:pPr>
                      <a:r>
                        <a:rPr lang="ru-RU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Рабочее давление</a:t>
                      </a:r>
                      <a:endParaRPr/>
                    </a:p>
                  </a:txBody>
                  <a:tcPr marL="19050" marR="19050" marT="19050" marB="19050" anchor="ctr">
                    <a:lnL w="0" algn="ctr"/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9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Montserrat Regular"/>
                          <a:cs typeface="Montserrat Regular"/>
                        </a:rPr>
                        <a:t>0,3 МПа</a:t>
                      </a:r>
                      <a:endParaRPr/>
                    </a:p>
                  </a:txBody>
                  <a:tcPr marL="76200" marR="76200" marT="76200" marB="76200" anchor="ctr">
                    <a:lnL w="0" algn="ctr">
                      <a:noFill/>
                    </a:lnL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9165">
                <a:tc>
                  <a:txBody>
                    <a:bodyPr/>
                    <a:lstStyle/>
                    <a:p>
                      <a:pPr lvl="1" algn="l">
                        <a:lnSpc>
                          <a:spcPct val="140000"/>
                        </a:lnSpc>
                        <a:defRPr sz="1800" b="0">
                          <a:latin typeface="Montserrat Regular"/>
                          <a:ea typeface="Montserrat Regular"/>
                          <a:cs typeface="Montserrat Regular"/>
                        </a:defRPr>
                      </a:pPr>
                      <a:r>
                        <a:rPr lang="ru-RU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Энергопотребление</a:t>
                      </a:r>
                      <a:r>
                        <a:rPr lang="ru-RU" sz="9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 </a:t>
                      </a:r>
                      <a:endParaRPr/>
                    </a:p>
                  </a:txBody>
                  <a:tcPr marL="19050" marR="19050" marT="19050" marB="19050" anchor="ctr">
                    <a:lnL w="0" algn="ctr"/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9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Montserrat Regular"/>
                          <a:cs typeface="Montserrat Regular"/>
                        </a:rPr>
                        <a:t>до 1000 кВт</a:t>
                      </a:r>
                      <a:endParaRPr/>
                    </a:p>
                  </a:txBody>
                  <a:tcPr marL="76200" marR="76200" marT="76200" marB="76200" anchor="ctr">
                    <a:lnL w="0" algn="ctr">
                      <a:noFill/>
                    </a:lnL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165">
                <a:tc>
                  <a:txBody>
                    <a:bodyPr/>
                    <a:lstStyle/>
                    <a:p>
                      <a:pPr lvl="1" algn="l">
                        <a:lnSpc>
                          <a:spcPct val="140000"/>
                        </a:lnSpc>
                        <a:defRPr sz="1800" b="0">
                          <a:latin typeface="Montserrat Regular"/>
                          <a:ea typeface="Montserrat Regular"/>
                          <a:cs typeface="Montserrat Regular"/>
                        </a:defRPr>
                      </a:pPr>
                      <a:r>
                        <a:rPr lang="ru-RU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Обогрев </a:t>
                      </a:r>
                      <a:endParaRPr/>
                    </a:p>
                  </a:txBody>
                  <a:tcPr marL="19050" marR="19050" marT="19050" marB="19050" anchor="ctr">
                    <a:lnL w="0" algn="ctr"/>
                    <a:lnR w="0" algn="ctr">
                      <a:noFill/>
                    </a:lnR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9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Montserrat Regular"/>
                          <a:cs typeface="Montserrat Regular"/>
                        </a:rPr>
                        <a:t>термальное масло</a:t>
                      </a:r>
                      <a:endParaRPr/>
                    </a:p>
                  </a:txBody>
                  <a:tcPr marL="76200" marR="76200" marT="76200" marB="76200" anchor="ctr">
                    <a:lnL w="0" algn="ctr">
                      <a:noFill/>
                    </a:lnL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165">
                <a:tc>
                  <a:txBody>
                    <a:bodyPr/>
                    <a:lstStyle/>
                    <a:p>
                      <a:pPr lvl="1" algn="l">
                        <a:lnSpc>
                          <a:spcPct val="140000"/>
                        </a:lnSpc>
                        <a:defRPr sz="1800" b="0">
                          <a:latin typeface="Montserrat Regular"/>
                          <a:ea typeface="Montserrat Regular"/>
                          <a:cs typeface="Montserrat Regular"/>
                        </a:defRPr>
                      </a:pPr>
                      <a:r>
                        <a:rPr lang="ru-RU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Степень защиты </a:t>
                      </a:r>
                      <a:endParaRPr/>
                    </a:p>
                  </a:txBody>
                  <a:tcPr marL="19050" marR="19050" marT="19050" marB="19050" anchor="ctr">
                    <a:lnL w="0" algn="ctr"/>
                    <a:lnR w="0" algn="ctr">
                      <a:noFill/>
                    </a:lnR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de-DE" sz="9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Montserrat Regular"/>
                          <a:cs typeface="Montserrat Regular"/>
                        </a:rPr>
                        <a:t>IP54</a:t>
                      </a:r>
                      <a:endParaRPr/>
                    </a:p>
                  </a:txBody>
                  <a:tcPr marL="76200" marR="76200" marT="76200" marB="76200" anchor="ctr">
                    <a:lnL w="0" algn="ctr">
                      <a:noFill/>
                    </a:lnL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165">
                <a:tc>
                  <a:txBody>
                    <a:bodyPr/>
                    <a:lstStyle/>
                    <a:p>
                      <a:pPr lvl="1" algn="l">
                        <a:lnSpc>
                          <a:spcPct val="140000"/>
                        </a:lnSpc>
                        <a:defRPr sz="1800" b="0">
                          <a:latin typeface="Montserrat Regular"/>
                          <a:ea typeface="Montserrat Regular"/>
                          <a:cs typeface="Montserrat Regular"/>
                        </a:defRPr>
                      </a:pPr>
                      <a:r>
                        <a:rPr lang="ru-RU" sz="900" b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j-lt"/>
                        </a:rPr>
                        <a:t>Габариты</a:t>
                      </a:r>
                      <a:endParaRPr/>
                    </a:p>
                  </a:txBody>
                  <a:tcPr marL="19050" marR="19050" marT="19050" marB="19050" anchor="ctr">
                    <a:lnL w="0" algn="ctr"/>
                    <a:lnR w="0" algn="ctr">
                      <a:noFill/>
                    </a:lnR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40000"/>
                        </a:lnSpc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900" b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Montserrat Regular"/>
                          <a:cs typeface="Montserrat Regular"/>
                        </a:rPr>
                        <a:t>25 × 20 × 18 м </a:t>
                      </a:r>
                      <a:endParaRPr/>
                    </a:p>
                  </a:txBody>
                  <a:tcPr marL="76200" marR="76200" marT="76200" marB="76200" anchor="ctr">
                    <a:lnL w="0" algn="ctr">
                      <a:noFill/>
                    </a:lnL>
                    <a:lnR w="0" algn="ctr"/>
                    <a:lnT w="12700" algn="ctr">
                      <a:solidFill>
                        <a:srgbClr val="1E6BC0"/>
                      </a:solidFill>
                    </a:lnT>
                    <a:lnB w="12700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44">
                <a:tc gridSpan="2"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defRPr sz="1800" b="0">
                          <a:latin typeface="Montserrat Regular"/>
                          <a:ea typeface="Montserrat Regular"/>
                          <a:cs typeface="Montserrat Regular"/>
                        </a:defRPr>
                      </a:pPr>
                      <a:endParaRPr lang="ru-RU" sz="800" i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19050" marR="19050" marT="19050" marB="19050" anchor="ctr">
                    <a:lnL w="0" algn="ctr"/>
                    <a:lnR w="12700" algn="ctr">
                      <a:solidFill>
                        <a:srgbClr val="FFFFFF"/>
                      </a:solidFill>
                    </a:lnR>
                    <a:lnT w="12700" algn="ctr">
                      <a:solidFill>
                        <a:srgbClr val="1E6BC0"/>
                      </a:solidFill>
                    </a:lnT>
                    <a:lnB w="0" algn="ctr"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8" name="Группа 7"/>
          <p:cNvGrpSpPr/>
          <p:nvPr/>
        </p:nvGrpSpPr>
        <p:grpSpPr bwMode="auto">
          <a:xfrm>
            <a:off x="242346" y="1746255"/>
            <a:ext cx="4139154" cy="2960089"/>
            <a:chOff x="1272208" y="2176670"/>
            <a:chExt cx="5208105" cy="3832986"/>
          </a:xfrm>
        </p:grpSpPr>
        <p:sp>
          <p:nvSpPr>
            <p:cNvPr id="9" name="Rechteck"/>
            <p:cNvSpPr/>
            <p:nvPr/>
          </p:nvSpPr>
          <p:spPr bwMode="auto">
            <a:xfrm>
              <a:off x="1272208" y="2176670"/>
              <a:ext cx="5208105" cy="3695229"/>
            </a:xfrm>
            <a:prstGeom prst="rect">
              <a:avLst/>
            </a:prstGeom>
            <a:solidFill>
              <a:schemeClr val="bg1"/>
            </a:solidFill>
            <a:ln w="12700">
              <a:gradFill>
                <a:gsLst>
                  <a:gs pos="39000">
                    <a:srgbClr val="1E6BC0"/>
                  </a:gs>
                  <a:gs pos="91000">
                    <a:srgbClr val="B7ECFB"/>
                  </a:gs>
                </a:gsLst>
                <a:lin ang="5400000" scaled="1"/>
              </a:gradFill>
              <a:miter lim="400000"/>
            </a:ln>
            <a:effectLst/>
          </p:spPr>
          <p:txBody>
            <a:bodyPr lIns="26789" tIns="26789" rIns="26789" bIns="26789" anchor="ctr"/>
            <a:lstStyle/>
            <a:p>
              <a:pPr algn="ctr">
                <a:lnSpc>
                  <a:spcPct val="100000"/>
                </a:lnSpc>
                <a:defRPr sz="30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</a:defRPr>
              </a:pPr>
              <a:endParaRPr sz="1150"/>
            </a:p>
          </p:txBody>
        </p:sp>
        <p:sp>
          <p:nvSpPr>
            <p:cNvPr id="10" name="TextBox 9"/>
            <p:cNvSpPr txBox="1"/>
            <p:nvPr/>
          </p:nvSpPr>
          <p:spPr bwMode="auto">
            <a:xfrm>
              <a:off x="1446670" y="2393745"/>
              <a:ext cx="4765288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 b="1">
                  <a:latin typeface="+mj-lt"/>
                </a:rPr>
                <a:t>Модульная конструкция</a:t>
              </a:r>
              <a:endParaRPr/>
            </a:p>
            <a:p>
              <a:pPr>
                <a:defRPr/>
              </a:pPr>
              <a:r>
                <a:rPr lang="ru-RU" sz="900"/>
                <a:t>простота монтажа и интеграции в существующую инфраструктуру</a:t>
              </a:r>
              <a:endParaRPr/>
            </a:p>
          </p:txBody>
        </p:sp>
        <p:sp>
          <p:nvSpPr>
            <p:cNvPr id="11" name="TextBox 10"/>
            <p:cNvSpPr txBox="1"/>
            <p:nvPr/>
          </p:nvSpPr>
          <p:spPr bwMode="auto">
            <a:xfrm>
              <a:off x="1446670" y="2920696"/>
              <a:ext cx="47652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 b="1">
                  <a:latin typeface="+mj-lt"/>
                </a:rPr>
                <a:t>Максимальная рекуперация тепла</a:t>
              </a:r>
              <a:endParaRPr/>
            </a:p>
            <a:p>
              <a:pPr>
                <a:defRPr/>
              </a:pPr>
              <a:r>
                <a:rPr lang="ru-RU" sz="900"/>
                <a:t>снижение затрат на энергоресурсы, экномическивыгодная система производства </a:t>
              </a:r>
              <a:endParaRPr/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1446670" y="3632312"/>
              <a:ext cx="47652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 b="1">
                  <a:latin typeface="+mj-lt"/>
                </a:rPr>
                <a:t>Высокая степень диспергирования кислорода</a:t>
              </a:r>
              <a:endParaRPr/>
            </a:p>
            <a:p>
              <a:pPr>
                <a:defRPr/>
              </a:pPr>
              <a:r>
                <a:rPr lang="ru-RU" sz="900"/>
                <a:t>улучшенная реакция окисления, более качественный </a:t>
              </a:r>
              <a:br>
                <a:rPr lang="ru-RU" sz="900"/>
              </a:br>
              <a:r>
                <a:rPr lang="ru-RU" sz="900"/>
                <a:t>конечный продукт</a:t>
              </a:r>
              <a:endParaRPr/>
            </a:p>
          </p:txBody>
        </p:sp>
        <p:sp>
          <p:nvSpPr>
            <p:cNvPr id="13" name="TextBox 12"/>
            <p:cNvSpPr txBox="1"/>
            <p:nvPr/>
          </p:nvSpPr>
          <p:spPr bwMode="auto">
            <a:xfrm>
              <a:off x="1446670" y="4343931"/>
              <a:ext cx="476528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 b="1">
                  <a:latin typeface="+mj-lt"/>
                </a:rPr>
                <a:t>Безопасность и соответствие нормам</a:t>
              </a:r>
              <a:endParaRPr/>
            </a:p>
            <a:p>
              <a:pPr>
                <a:defRPr/>
              </a:pPr>
              <a:r>
                <a:rPr lang="ru-RU" sz="900"/>
                <a:t>учет пожарных и экологических рисков, подтверждено сертификатами</a:t>
              </a:r>
              <a:endParaRPr/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1446670" y="5055548"/>
              <a:ext cx="4765288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1200" b="1">
                  <a:latin typeface="+mj-lt"/>
                </a:rPr>
                <a:t>Автоматизированная система управления</a:t>
              </a:r>
              <a:endParaRPr/>
            </a:p>
            <a:p>
              <a:pPr>
                <a:defRPr/>
              </a:pPr>
              <a:r>
                <a:rPr lang="ru-RU" sz="900"/>
                <a:t>полный контроль процесса окисления, </a:t>
              </a:r>
              <a:r>
                <a:rPr lang="ru-RU" sz="9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снижение операционных затраты и увеличение рентабельности конечного продукта</a:t>
              </a:r>
              <a:endParaRPr lang="en-US" sz="90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defRPr/>
              </a:pPr>
              <a:endParaRPr lang="ru-RU" sz="1050"/>
            </a:p>
          </p:txBody>
        </p:sp>
      </p:grpSp>
      <p:sp>
        <p:nvSpPr>
          <p:cNvPr id="18" name="Заголовок 6"/>
          <p:cNvSpPr txBox="1"/>
          <p:nvPr/>
        </p:nvSpPr>
        <p:spPr bwMode="auto">
          <a:xfrm>
            <a:off x="310463" y="216176"/>
            <a:ext cx="7459250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OBP-25</a:t>
            </a:r>
            <a:endParaRPr/>
          </a:p>
          <a:p>
            <a:pPr>
              <a:defRPr/>
            </a:pP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19" name="Управляющая кнопка: &quot;На главную&quot; 18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TextBox 2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4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Окислительная установка</a:t>
            </a:r>
            <a:endParaRPr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6"/>
          <p:cNvSpPr txBox="1"/>
          <p:nvPr/>
        </p:nvSpPr>
        <p:spPr bwMode="auto">
          <a:xfrm>
            <a:off x="310463" y="216176"/>
            <a:ext cx="7459250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52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Сравнение</a:t>
            </a: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OBP-25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с типовыми решениями</a:t>
            </a:r>
            <a:endParaRPr lang="en-US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  <a:p>
            <a:pPr>
              <a:defRPr/>
            </a:pP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327659" y="1704439"/>
            <a:ext cx="2983481" cy="3099002"/>
          </a:xfrm>
          <a:prstGeom prst="rect">
            <a:avLst/>
          </a:prstGeom>
          <a:gradFill>
            <a:gsLst>
              <a:gs pos="0">
                <a:srgbClr val="B7ECFB"/>
              </a:gs>
              <a:gs pos="100000">
                <a:srgbClr val="1E6BC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graphicFrame>
        <p:nvGraphicFramePr>
          <p:cNvPr id="7" name="Google Shape;462;p50"/>
          <p:cNvGraphicFramePr>
            <a:graphicFrameLocks/>
          </p:cNvGraphicFramePr>
          <p:nvPr/>
        </p:nvGraphicFramePr>
        <p:xfrm>
          <a:off x="310463" y="1704439"/>
          <a:ext cx="7459251" cy="3099002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9991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3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4621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Sora"/>
                        <a:buNone/>
                        <a:defRPr/>
                      </a:pPr>
                      <a:endParaRPr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67575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19050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Sora"/>
                        <a:buNone/>
                        <a:defRPr/>
                      </a:pPr>
                      <a:r>
                        <a:rPr lang="en-US" sz="1100" b="1" u="none" strike="noStrike" cap="none">
                          <a:solidFill>
                            <a:schemeClr val="tx1"/>
                          </a:solidFill>
                          <a:latin typeface="+mn-lt"/>
                          <a:ea typeface="Sora"/>
                          <a:cs typeface="Sora"/>
                        </a:rPr>
                        <a:t>ErichHahn OBP-25</a:t>
                      </a:r>
                      <a:endParaRPr sz="1100" b="1" u="none" strike="noStrike" cap="none">
                        <a:solidFill>
                          <a:schemeClr val="tx1"/>
                        </a:solidFill>
                        <a:latin typeface="+mn-lt"/>
                        <a:ea typeface="Sora"/>
                        <a:cs typeface="Sora"/>
                      </a:endParaRPr>
                    </a:p>
                  </a:txBody>
                  <a:tcPr marL="67575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28575" algn="ctr">
                      <a:noFill/>
                    </a:lnT>
                    <a:lnB w="19050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Sora"/>
                        <a:buNone/>
                        <a:defRPr/>
                      </a:pPr>
                      <a:r>
                        <a:rPr lang="ru-RU" sz="11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cs typeface="Sora"/>
                        </a:rPr>
                        <a:t>Типовые решения</a:t>
                      </a:r>
                      <a:endParaRPr sz="11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67575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28575" algn="ctr">
                      <a:noFill/>
                    </a:lnT>
                    <a:lnB w="19050" algn="ctr">
                      <a:solidFill>
                        <a:srgbClr val="1E6BC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Производительность</a:t>
                      </a:r>
                      <a:endParaRPr sz="11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19050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от 25 до 30 т/ч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19050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15 – 25 т/ч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19050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Энергопотребление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700 </a:t>
                      </a: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-</a:t>
                      </a: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 1000 кВт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900 </a:t>
                      </a: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-</a:t>
                      </a: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 1200 кВт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Рабочее давление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до 0,3 МПа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0,2 </a:t>
                      </a: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-</a:t>
                      </a: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 0,25 МПа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291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Рабочая температура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210</a:t>
                      </a: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 </a:t>
                      </a: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-</a:t>
                      </a: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 </a:t>
                      </a: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220 °C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220</a:t>
                      </a: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 </a:t>
                      </a: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-</a:t>
                      </a: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 </a:t>
                      </a:r>
                      <a:r>
                        <a:rPr lang="de-DE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250°C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Тип реактора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колонного + трубчатого типа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только колонного типа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Рекуперация тепла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да (используется для нагрева сырья)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чаще всего нет или частичная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Автоматизация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полностью автоматизирована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частичная автоматизация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Безопасность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контроль кислорода в отходящих газах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стандартные меры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Гибкость к сырью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любые виды гудрона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ограниченная по вязкости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Соответствие эконормам</a:t>
                      </a:r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высокий уровень утилизации отходящих газов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часто требуется доработка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2709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Монтаж и интеграция</a:t>
                      </a:r>
                      <a:endParaRPr/>
                    </a:p>
                  </a:txBody>
                  <a:tcPr marL="270000" marR="67575" marT="41225" marB="41225" anchor="ctr">
                    <a:lnL w="28575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модульная конструкция, быстрая установка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12700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долгая установка и наладка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noFill/>
                    </a:lnL>
                    <a:lnR w="28575" algn="ctr">
                      <a:noFill/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Управляющая кнопка: &quot;На главную&quot; 7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4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Окислительная установка</a:t>
            </a:r>
            <a:endParaRPr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6"/>
          <p:cNvSpPr txBox="1"/>
          <p:nvPr/>
        </p:nvSpPr>
        <p:spPr bwMode="auto">
          <a:xfrm>
            <a:off x="310463" y="216176"/>
            <a:ext cx="7459250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Преимущества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установки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OBP-25</a:t>
            </a:r>
            <a:endParaRPr/>
          </a:p>
          <a:p>
            <a:pPr>
              <a:defRPr/>
            </a:pP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2500686" y="1560327"/>
            <a:ext cx="2698474" cy="3583173"/>
          </a:xfrm>
          <a:prstGeom prst="rect">
            <a:avLst/>
          </a:prstGeom>
          <a:gradFill>
            <a:gsLst>
              <a:gs pos="0">
                <a:srgbClr val="B7ECFB"/>
              </a:gs>
              <a:gs pos="100000">
                <a:srgbClr val="1E6BC0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graphicFrame>
        <p:nvGraphicFramePr>
          <p:cNvPr id="7" name="Google Shape;462;p50"/>
          <p:cNvGraphicFramePr>
            <a:graphicFrameLocks/>
          </p:cNvGraphicFramePr>
          <p:nvPr/>
        </p:nvGraphicFramePr>
        <p:xfrm>
          <a:off x="974543" y="1560327"/>
          <a:ext cx="6341650" cy="358317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517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0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3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834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Sora"/>
                        <a:buNone/>
                        <a:defRPr/>
                      </a:pPr>
                      <a:endParaRPr sz="11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19050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Sora"/>
                        <a:buNone/>
                        <a:defRPr/>
                      </a:pPr>
                      <a:r>
                        <a:rPr lang="en-US" sz="1100" b="1" u="none" strike="noStrike" cap="none">
                          <a:solidFill>
                            <a:schemeClr val="tx1"/>
                          </a:solidFill>
                          <a:latin typeface="+mn-lt"/>
                          <a:ea typeface="Sora"/>
                          <a:cs typeface="Sora"/>
                        </a:rPr>
                        <a:t>ErichHahn OBP-25</a:t>
                      </a:r>
                      <a:endParaRPr sz="1100" b="1" u="none" strike="noStrike" cap="none">
                        <a:solidFill>
                          <a:schemeClr val="tx1"/>
                        </a:solidFill>
                        <a:latin typeface="+mn-lt"/>
                        <a:ea typeface="Sora"/>
                        <a:cs typeface="Sora"/>
                      </a:endParaRPr>
                    </a:p>
                  </a:txBody>
                  <a:tcPr marL="675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19050" algn="ctr">
                      <a:solidFill>
                        <a:srgbClr val="1E6BC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100"/>
                        <a:buFont typeface="Sora"/>
                        <a:buNone/>
                        <a:defRPr/>
                      </a:pPr>
                      <a:r>
                        <a:rPr lang="ru-RU" sz="1100" b="1" i="0" u="none" strike="noStrike" cap="none">
                          <a:solidFill>
                            <a:schemeClr val="tx1"/>
                          </a:solidFill>
                          <a:latin typeface="+mn-lt"/>
                          <a:cs typeface="Sora"/>
                        </a:rPr>
                        <a:t>Типовые решения</a:t>
                      </a:r>
                      <a:endParaRPr sz="110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675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12700" algn="ctr">
                      <a:solidFill>
                        <a:schemeClr val="lt1"/>
                      </a:solidFill>
                    </a:lnT>
                    <a:lnB w="19050" algn="ctr">
                      <a:solidFill>
                        <a:srgbClr val="1E6BC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1091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11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Тип реактора</a:t>
                      </a:r>
                      <a:endParaRPr sz="12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</a:endParaRPr>
                    </a:p>
                  </a:txBody>
                  <a:tcPr marL="270000" marR="67575" marT="41225" marB="412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19050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Комбинация колонного и трубчатого </a:t>
                      </a:r>
                      <a:endParaRPr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реакторов обеспечивает более интенсивное перемешивание и эффективнее окисление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19050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Только колонные реакторы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19050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58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11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Перемешивающее устройство</a:t>
                      </a:r>
                      <a:endParaRPr/>
                    </a:p>
                  </a:txBody>
                  <a:tcPr marL="270000" marR="67575" marT="41225" marB="412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Для равномерного распределения </a:t>
                      </a:r>
                      <a:endParaRPr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компонентов и стабильного получения высококачественного продукта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Как правило, не используются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541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11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Система охлаждения</a:t>
                      </a:r>
                      <a:endParaRPr/>
                    </a:p>
                  </a:txBody>
                  <a:tcPr marL="270000" marR="67575" marT="41225" marB="412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Точный контроль температуры процесса </a:t>
                      </a:r>
                      <a:endParaRPr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за счет использования термомасла</a:t>
                      </a:r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rgbClr val="333333"/>
                          </a:solidFill>
                          <a:latin typeface="+mn-lt"/>
                          <a:ea typeface="Open Sans"/>
                          <a:cs typeface="Open Sans"/>
                        </a:rPr>
                        <a:t>Применяется воздушное </a:t>
                      </a:r>
                      <a:br>
                        <a:rPr lang="ru-RU" sz="900" b="0" i="0" u="none" strike="noStrike" cap="none">
                          <a:solidFill>
                            <a:srgbClr val="333333"/>
                          </a:solidFill>
                          <a:latin typeface="+mn-lt"/>
                          <a:ea typeface="Open Sans"/>
                          <a:cs typeface="Open Sans"/>
                        </a:rPr>
                      </a:br>
                      <a:r>
                        <a:rPr lang="ru-RU" sz="900" b="0" i="0" u="none" strike="noStrike" cap="none">
                          <a:solidFill>
                            <a:srgbClr val="333333"/>
                          </a:solidFill>
                          <a:latin typeface="+mn-lt"/>
                          <a:ea typeface="Open Sans"/>
                          <a:cs typeface="Open Sans"/>
                        </a:rPr>
                        <a:t>или водяное охлаждение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8251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11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Автоматизация</a:t>
                      </a:r>
                      <a:endParaRPr/>
                    </a:p>
                  </a:txBody>
                  <a:tcPr marL="270000" marR="67575" marT="41225" marB="412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Полная, с промышленным программируемым логическим контроллером (ПЛК) </a:t>
                      </a:r>
                      <a:b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</a:b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и автоматизированным рабочим местом оператора (АРМ)</a:t>
                      </a:r>
                      <a:endParaRPr lang="de-DE" sz="900" b="0" i="0" u="none" strike="noStrike" cap="none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+mn-lt"/>
                        <a:ea typeface="Open Sans"/>
                        <a:cs typeface="Open Sans"/>
                      </a:endParaRPr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rgbClr val="333333"/>
                          </a:solidFill>
                          <a:latin typeface="+mn-lt"/>
                          <a:ea typeface="Open Sans"/>
                          <a:cs typeface="Open Sans"/>
                        </a:rPr>
                        <a:t>Частичная автоматизация </a:t>
                      </a:r>
                      <a:br>
                        <a:rPr lang="ru-RU" sz="900" b="0" i="0" u="none" strike="noStrike" cap="none">
                          <a:solidFill>
                            <a:srgbClr val="333333"/>
                          </a:solidFill>
                          <a:latin typeface="+mn-lt"/>
                          <a:ea typeface="Open Sans"/>
                          <a:cs typeface="Open Sans"/>
                        </a:rPr>
                      </a:br>
                      <a:r>
                        <a:rPr lang="ru-RU" sz="900" b="0" i="0" u="none" strike="noStrike" cap="none">
                          <a:solidFill>
                            <a:srgbClr val="333333"/>
                          </a:solidFill>
                          <a:latin typeface="+mn-lt"/>
                          <a:ea typeface="Open Sans"/>
                          <a:cs typeface="Open Sans"/>
                        </a:rPr>
                        <a:t>или менее сложные системы управления</a:t>
                      </a:r>
                      <a:endParaRPr lang="de-DE" sz="900" b="0" i="0" u="none" strike="noStrike" cap="none">
                        <a:solidFill>
                          <a:srgbClr val="333333"/>
                        </a:solidFill>
                        <a:latin typeface="+mn-lt"/>
                        <a:ea typeface="Open Sans"/>
                        <a:cs typeface="Open Sans"/>
                      </a:endParaRPr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58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11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Рекуперация тепла</a:t>
                      </a:r>
                      <a:endParaRPr/>
                    </a:p>
                  </a:txBody>
                  <a:tcPr marL="270000" marR="67575" marT="41225" marB="412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С состав установки включен блок </a:t>
                      </a:r>
                      <a:endParaRPr/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рекуперации тепла дымовых газов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Зачастую отсутствует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584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1100" b="1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Габариты и масса</a:t>
                      </a:r>
                      <a:endParaRPr/>
                    </a:p>
                  </a:txBody>
                  <a:tcPr marL="270000" marR="67575" marT="41225" marB="41225" anchor="ctr">
                    <a:lnL w="9525" algn="ctr">
                      <a:solidFill>
                        <a:srgbClr val="000000">
                          <a:alpha val="0"/>
                        </a:srgbClr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Модульная конструкция делает установку компактной и удобной для монтажа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900"/>
                        <a:buFont typeface="Open Sans"/>
                        <a:buNone/>
                        <a:defRPr/>
                      </a:pPr>
                      <a:r>
                        <a:rPr lang="ru-RU" sz="900" b="0" i="0" u="none" strike="noStrike" cap="none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+mn-lt"/>
                          <a:ea typeface="Open Sans"/>
                          <a:cs typeface="Open Sans"/>
                        </a:rPr>
                        <a:t>Более габаритные установки, требуют больше места и времени для монтажа</a:t>
                      </a:r>
                      <a:endParaRPr/>
                    </a:p>
                  </a:txBody>
                  <a:tcPr marL="270000" marR="67575" marT="41225" marB="41225" anchor="ctr">
                    <a:lnL w="12700" algn="ctr">
                      <a:solidFill>
                        <a:schemeClr val="lt1"/>
                      </a:solidFill>
                    </a:lnL>
                    <a:lnR w="12700" algn="ctr">
                      <a:solidFill>
                        <a:schemeClr val="lt1"/>
                      </a:solidFill>
                    </a:lnR>
                    <a:lnT w="9525" algn="ctr">
                      <a:solidFill>
                        <a:srgbClr val="1E6BC0"/>
                      </a:solidFill>
                    </a:lnT>
                    <a:lnB w="9525" algn="ctr">
                      <a:solidFill>
                        <a:srgbClr val="1E6BC0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Управляющая кнопка: &quot;На главную&quot; 7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" name="Управляющая кнопка: &quot;На главную&quot; 1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Управляющая кнопка: &quot;Пустой&quot; 2">
            <a:hlinkClick r:id="rId4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Окислительная установка</a:t>
            </a:r>
            <a:endParaRPr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Установка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плавления битума </a:t>
            </a:r>
            <a:r>
              <a:rPr lang="en-US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BMP-6</a:t>
            </a: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12250" t="31816" r="11887" b="35109"/>
          <a:stretch/>
        </p:blipFill>
        <p:spPr bwMode="auto">
          <a:xfrm>
            <a:off x="780097" y="3132957"/>
            <a:ext cx="6224905" cy="14268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 bwMode="auto">
          <a:xfrm>
            <a:off x="761047" y="2317834"/>
            <a:ext cx="611600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450"/>
              </a:spcBef>
              <a:defRPr/>
            </a:pPr>
            <a:r>
              <a:rPr lang="ru-RU" sz="900">
                <a:solidFill>
                  <a:schemeClr val="tx1">
                    <a:lumMod val="65000"/>
                    <a:lumOff val="35000"/>
                  </a:schemeClr>
                </a:solidFill>
              </a:rPr>
              <a:t>Установка предназначена для плавления битума, поставляемого в безвозвратной таре и подачи его в состав битумных хозяйств. Плавление битума и разогрев до рабочей температуры осуществляется за счет эффективной передачи тепла от горячего теплоносителя в регистры установки к битуму.</a:t>
            </a:r>
            <a:endParaRPr/>
          </a:p>
        </p:txBody>
      </p:sp>
      <p:sp>
        <p:nvSpPr>
          <p:cNvPr id="10" name="Управляющая кнопка: &quot;На главную&quot; 9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TextBox 10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2" name="Управляющая кнопка: &quot;На главную&quot; 11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Управляющая кнопка: &quot;Пустой&quot; 12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Преимущества</a:t>
            </a:r>
            <a:endParaRPr/>
          </a:p>
        </p:txBody>
      </p:sp>
      <p:sp>
        <p:nvSpPr>
          <p:cNvPr id="14" name="Управляющая кнопка: &quot;Пустой&quot; 13">
            <a:hlinkClick r:id="rId6" action="ppaction://hlinksldjump" highlightClick="1"/>
          </p:cNvPr>
          <p:cNvSpPr/>
          <p:nvPr/>
        </p:nvSpPr>
        <p:spPr bwMode="auto">
          <a:xfrm>
            <a:off x="7975891" y="106516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и описание работы</a:t>
            </a:r>
            <a:endParaRPr/>
          </a:p>
        </p:txBody>
      </p:sp>
      <p:sp>
        <p:nvSpPr>
          <p:cNvPr id="15" name="Управляющая кнопка: &quot;Пустой&quot; 14">
            <a:hlinkClick r:id="rId7" action="ppaction://hlinksldjump" highlightClick="1"/>
          </p:cNvPr>
          <p:cNvSpPr/>
          <p:nvPr/>
        </p:nvSpPr>
        <p:spPr bwMode="auto">
          <a:xfrm>
            <a:off x="7975891" y="142646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Технические характеристики</a:t>
            </a:r>
            <a:endParaRPr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9991" t="8470" r="23186"/>
          <a:stretch/>
        </p:blipFill>
        <p:spPr bwMode="auto">
          <a:xfrm>
            <a:off x="3260407" y="1917700"/>
            <a:ext cx="4477385" cy="3225800"/>
          </a:xfrm>
          <a:prstGeom prst="rect">
            <a:avLst/>
          </a:prstGeom>
          <a:ln>
            <a:noFill/>
          </a:ln>
        </p:spPr>
      </p:pic>
      <p:sp>
        <p:nvSpPr>
          <p:cNvPr id="6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Преимущества</a:t>
            </a: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3" name="Заголовок 6"/>
          <p:cNvSpPr txBox="1"/>
          <p:nvPr/>
        </p:nvSpPr>
        <p:spPr bwMode="auto">
          <a:xfrm>
            <a:off x="381730" y="1803126"/>
            <a:ext cx="3285807" cy="2828432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 marL="171450" indent="-1714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Высокая производительность плавления битума</a:t>
            </a:r>
            <a:endParaRPr/>
          </a:p>
          <a:p>
            <a:pPr marL="171450" indent="-1714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Сохранность качества вяжущего</a:t>
            </a:r>
            <a:endParaRPr/>
          </a:p>
          <a:p>
            <a:pPr marL="171450" indent="-1714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Оборудование с высокой готовностью монтажа</a:t>
            </a:r>
            <a:endParaRPr/>
          </a:p>
          <a:p>
            <a:pPr marL="171450" indent="-1714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Максимальное удобство технического обслуживания</a:t>
            </a:r>
            <a:endParaRPr/>
          </a:p>
          <a:p>
            <a:pPr marL="171450" indent="-171450">
              <a:spcAft>
                <a:spcPts val="600"/>
              </a:spcAft>
              <a:buFont typeface="Wingdings"/>
              <a:buChar char="ü"/>
              <a:defRPr/>
            </a:pPr>
            <a:r>
              <a:rPr lang="ru-RU" sz="1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Безопасность работы</a:t>
            </a:r>
            <a:endParaRPr/>
          </a:p>
        </p:txBody>
      </p:sp>
      <p:sp>
        <p:nvSpPr>
          <p:cNvPr id="4" name="Управляющая кнопка: &quot;На главную&quot; 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8" name="Управляющая кнопка: &quot;На главную&quot; 7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плав-ления битума </a:t>
            </a:r>
            <a:endParaRPr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9991" t="8470" r="23186"/>
          <a:stretch/>
        </p:blipFill>
        <p:spPr bwMode="auto">
          <a:xfrm>
            <a:off x="4430874" y="1899167"/>
            <a:ext cx="3311045" cy="2385493"/>
          </a:xfrm>
          <a:prstGeom prst="rect">
            <a:avLst/>
          </a:prstGeom>
          <a:ln>
            <a:noFill/>
          </a:ln>
        </p:spPr>
      </p:pic>
      <p:sp>
        <p:nvSpPr>
          <p:cNvPr id="6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Состав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и описание работы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21000" y="1699051"/>
            <a:ext cx="378990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>
              <a:spcAft>
                <a:spcPts val="600"/>
              </a:spcAft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Загрузка блоков твердого битума в установку BMP-6 на подогреваемые опоры осуществляется с помощью вилочного погрузчика.</a:t>
            </a:r>
            <a:endParaRPr/>
          </a:p>
          <a:p>
            <a:pPr indent="180000" algn="just">
              <a:spcAft>
                <a:spcPts val="600"/>
              </a:spcAft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Фасованный битум под собственным весом проваливается сквозь горячие опоры и разделяется на отдельные части. Далее битум попадает на трубы регистра и в ванну бассейна установки. </a:t>
            </a:r>
            <a:endParaRPr/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Трубчатый (масляный) регистр состоит из двух контуров:</a:t>
            </a:r>
            <a:endParaRPr/>
          </a:p>
          <a:p>
            <a:pPr indent="180000" algn="just"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– общий контур, предназначенный для отопления всего бассейна установки;</a:t>
            </a:r>
            <a:endParaRPr/>
          </a:p>
          <a:p>
            <a:pPr indent="180000" algn="just">
              <a:spcAft>
                <a:spcPts val="600"/>
              </a:spcAft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– индивидуальный контур, предназначенный для отопления одного блока разогрева.</a:t>
            </a:r>
            <a:endParaRPr/>
          </a:p>
          <a:p>
            <a:pPr indent="180000" algn="just">
              <a:spcAft>
                <a:spcPts val="600"/>
              </a:spcAft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Система вентилей на маслопроводах позволяет включать каждый блок разогрева отдельно.</a:t>
            </a:r>
            <a:endParaRPr/>
          </a:p>
          <a:p>
            <a:pPr indent="180000" algn="just">
              <a:spcAft>
                <a:spcPts val="600"/>
              </a:spcAft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В ванне бассейна завершается плавление битума, и его температура достигает требуемого параметра.</a:t>
            </a: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6266036" y="1680126"/>
            <a:ext cx="12427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Блок-контейнер</a:t>
            </a:r>
            <a:endParaRPr/>
          </a:p>
        </p:txBody>
      </p:sp>
      <p:cxnSp>
        <p:nvCxnSpPr>
          <p:cNvPr id="9" name="Соединитель: уступ 76"/>
          <p:cNvCxnSpPr>
            <a:cxnSpLocks/>
            <a:stCxn id="8" idx="2"/>
          </p:cNvCxnSpPr>
          <p:nvPr/>
        </p:nvCxnSpPr>
        <p:spPr bwMode="auto">
          <a:xfrm>
            <a:off x="6887414" y="1910958"/>
            <a:ext cx="0" cy="1234987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 bwMode="auto">
          <a:xfrm>
            <a:off x="6085617" y="4176653"/>
            <a:ext cx="4017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Люк </a:t>
            </a:r>
            <a:endParaRPr/>
          </a:p>
        </p:txBody>
      </p:sp>
      <p:cxnSp>
        <p:nvCxnSpPr>
          <p:cNvPr id="11" name="Соединитель: уступ 76"/>
          <p:cNvCxnSpPr>
            <a:cxnSpLocks/>
            <a:stCxn id="12" idx="0"/>
          </p:cNvCxnSpPr>
          <p:nvPr/>
        </p:nvCxnSpPr>
        <p:spPr bwMode="auto">
          <a:xfrm rot="5400000" flipH="1" flipV="1">
            <a:off x="4402357" y="2867315"/>
            <a:ext cx="579712" cy="191374"/>
          </a:xfrm>
          <a:prstGeom prst="bentConnector3">
            <a:avLst>
              <a:gd name="adj1" fmla="val 18234"/>
            </a:avLst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 bwMode="auto">
          <a:xfrm>
            <a:off x="4115466" y="3252858"/>
            <a:ext cx="96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Боковое окно </a:t>
            </a:r>
            <a:endParaRPr/>
          </a:p>
          <a:p>
            <a:pPr>
              <a:defRPr/>
            </a:pPr>
            <a:r>
              <a:rPr lang="ru-RU" sz="900"/>
              <a:t>загрузки</a:t>
            </a:r>
            <a:endParaRPr/>
          </a:p>
        </p:txBody>
      </p:sp>
      <p:cxnSp>
        <p:nvCxnSpPr>
          <p:cNvPr id="13" name="Соединитель: уступ 76"/>
          <p:cNvCxnSpPr>
            <a:cxnSpLocks/>
          </p:cNvCxnSpPr>
          <p:nvPr/>
        </p:nvCxnSpPr>
        <p:spPr bwMode="auto">
          <a:xfrm flipV="1">
            <a:off x="6285836" y="3499402"/>
            <a:ext cx="647" cy="694328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 bwMode="auto">
          <a:xfrm>
            <a:off x="4983714" y="3808178"/>
            <a:ext cx="1503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 разогрева</a:t>
            </a:r>
            <a:endParaRPr/>
          </a:p>
        </p:txBody>
      </p:sp>
      <p:cxnSp>
        <p:nvCxnSpPr>
          <p:cNvPr id="15" name="Соединитель: уступ 76"/>
          <p:cNvCxnSpPr>
            <a:cxnSpLocks/>
          </p:cNvCxnSpPr>
          <p:nvPr/>
        </p:nvCxnSpPr>
        <p:spPr bwMode="auto">
          <a:xfrm flipV="1">
            <a:off x="5520213" y="3145944"/>
            <a:ext cx="0" cy="706915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Управляющая кнопка: &quot;На главную&quot; 24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7" name="Управляющая кнопка: &quot;На главную&quot; 26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Управляющая кнопка: &quot;Пустой&quot; 27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плав-ления битума </a:t>
            </a:r>
            <a:endParaRPr/>
          </a:p>
        </p:txBody>
      </p:sp>
      <p:sp>
        <p:nvSpPr>
          <p:cNvPr id="29" name="Управляющая кнопка: &quot;Пустой&quot; 28">
            <a:hlinkClick r:id="" action="ppaction://hlinkshowjump?jump=nextslide" highlightClick="1"/>
          </p:cNvPr>
          <p:cNvSpPr/>
          <p:nvPr/>
        </p:nvSpPr>
        <p:spPr bwMode="auto">
          <a:xfrm>
            <a:off x="7975891" y="106516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Далее </a:t>
            </a:r>
            <a:endParaRPr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Состав </a:t>
            </a:r>
            <a:r>
              <a:rPr lang="ru-RU" sz="4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и описание работы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475418" y="2009770"/>
            <a:ext cx="259163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180000" algn="just">
              <a:spcAft>
                <a:spcPts val="600"/>
              </a:spcAft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Основным преимуществом установки плавления битума BMP-6 является удобство обслуживания. Съемная конструкция крыши позволяет вынимать блоки разогрева и оперативно проводить очистку регистров от нагара, а также прочие работы по техническому обслуживанию установки.</a:t>
            </a:r>
            <a:endParaRPr/>
          </a:p>
          <a:p>
            <a:pPr indent="180000" algn="just">
              <a:spcAft>
                <a:spcPts val="600"/>
              </a:spcAft>
              <a:defRPr/>
            </a:pPr>
            <a:r>
              <a:rPr lang="ru-RU" sz="1000">
                <a:solidFill>
                  <a:schemeClr val="tx1">
                    <a:lumMod val="65000"/>
                    <a:lumOff val="35000"/>
                  </a:schemeClr>
                </a:solidFill>
                <a:latin typeface="Inter"/>
              </a:rPr>
              <a:t>Расплавленный битум откачивают через выходной патрубок в расходную ёмкость. Технологические отходы, оставшиеся после плавления битума, убираются через технологические окна.</a:t>
            </a:r>
            <a:endParaRPr/>
          </a:p>
          <a:p>
            <a:pPr indent="180000" algn="just">
              <a:spcAft>
                <a:spcPts val="600"/>
              </a:spcAft>
              <a:defRPr/>
            </a:pPr>
            <a:endParaRPr lang="ru-RU" sz="1000">
              <a:solidFill>
                <a:schemeClr val="tx1">
                  <a:lumMod val="65000"/>
                  <a:lumOff val="35000"/>
                </a:schemeClr>
              </a:solidFill>
              <a:latin typeface="Inter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rcRect l="20780" r="28450"/>
          <a:stretch/>
        </p:blipFill>
        <p:spPr bwMode="auto">
          <a:xfrm>
            <a:off x="3270249" y="1136650"/>
            <a:ext cx="3866541" cy="4006850"/>
          </a:xfrm>
          <a:prstGeom prst="rect">
            <a:avLst/>
          </a:prstGeom>
          <a:ln>
            <a:noFill/>
          </a:ln>
        </p:spPr>
      </p:pic>
      <p:sp>
        <p:nvSpPr>
          <p:cNvPr id="3" name="Управляющая кнопка: &quot;На главную&quot; 2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6" name="Управляющая кнопка: &quot;На главную&quot; 15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Управляющая кнопка: &quot;Пустой&quot; 16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плав-ления битума </a:t>
            </a:r>
            <a:endParaRPr/>
          </a:p>
        </p:txBody>
      </p:sp>
      <p:sp>
        <p:nvSpPr>
          <p:cNvPr id="19" name="Управляющая кнопка: &quot;Пустой&quot; 18">
            <a:hlinkClick r:id="" action="ppaction://hlinkshowjump?jump=previousslide" highlightClick="1"/>
          </p:cNvPr>
          <p:cNvSpPr/>
          <p:nvPr/>
        </p:nvSpPr>
        <p:spPr bwMode="auto">
          <a:xfrm>
            <a:off x="7975891" y="106516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Технические 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характеристики</a:t>
            </a: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54084" y="1364979"/>
          <a:ext cx="6659516" cy="33430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134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60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Производительность 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т/час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12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Мощность, не более [мВт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1,2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Количество загружаемых биг-бэгов по 1100 кг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6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Рабочая температура [°С]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110-160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Объем хранимого битума 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м</a:t>
                      </a:r>
                      <a:r>
                        <a:rPr lang="ru-RU" sz="1100" b="0" baseline="3000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12,7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Система обогрева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Предусмотрена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Теплоноситель 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Термальное масло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Температура теплоносителя [°С]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160-205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Расход [м</a:t>
                      </a:r>
                      <a:r>
                        <a:rPr lang="ru-RU" sz="1100" b="0" baseline="3000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/ч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50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Площадь теплообмена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 [</a:t>
                      </a: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м</a:t>
                      </a:r>
                      <a:r>
                        <a:rPr lang="ru-RU" sz="1100" b="0" baseline="3000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70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Габаритные размеры ДхШхВ 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мм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000х2400х24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00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5374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Масса, не более 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т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8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565">
                <a:tc>
                  <a:txBody>
                    <a:bodyPr/>
                    <a:lstStyle/>
                    <a:p>
                      <a:pPr algn="just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Срок службы 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[</a:t>
                      </a:r>
                      <a:r>
                        <a:rPr lang="ru-RU" sz="1100" b="0">
                          <a:solidFill>
                            <a:schemeClr val="tx1"/>
                          </a:solidFill>
                        </a:rPr>
                        <a:t>лет</a:t>
                      </a:r>
                      <a:r>
                        <a:rPr lang="en-US" sz="1100" b="0">
                          <a:solidFill>
                            <a:schemeClr val="tx1"/>
                          </a:solidFill>
                        </a:rPr>
                        <a:t>]</a:t>
                      </a:r>
                      <a:endParaRPr sz="1100" b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999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  <a:defRPr/>
                      </a:pPr>
                      <a:r>
                        <a:rPr lang="ru-RU" sz="1200">
                          <a:solidFill>
                            <a:schemeClr val="tx1"/>
                          </a:solidFill>
                        </a:rPr>
                        <a:t>10</a:t>
                      </a:r>
                      <a:endParaRPr sz="110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algn="ctr">
                      <a:solidFill>
                        <a:schemeClr val="tx1"/>
                      </a:solidFill>
                    </a:lnL>
                    <a:lnR w="12700" algn="ctr">
                      <a:solidFill>
                        <a:schemeClr val="tx1"/>
                      </a:solidFill>
                    </a:lnR>
                    <a:lnT w="12700" algn="ctr">
                      <a:solidFill>
                        <a:schemeClr val="tx1"/>
                      </a:solidFill>
                    </a:lnT>
                    <a:lnB w="1270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2" name="Управляющая кнопка: &quot;На главную&quot; 1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4" name="Управляющая кнопка: &quot;На главную&quot; 13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Управляющая кнопка: &quot;Пустой&quot; 14">
            <a:hlinkClick r:id="rId4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плав-ления битума </a:t>
            </a:r>
            <a:endParaRPr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Заголовок 6"/>
          <p:cNvSpPr txBox="1"/>
          <p:nvPr/>
        </p:nvSpPr>
        <p:spPr bwMode="auto">
          <a:xfrm>
            <a:off x="381730" y="435468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Битумный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мини-терминал</a:t>
            </a: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12" name="Управляющая кнопка: &quot;На главную&quot; 11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4" name="Управляющая кнопка: &quot;На главную&quot; 13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Управляющая кнопка: &quot;Пустой&quot; 14">
            <a:hlinkClick r:id="rId4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Функционал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rcRect l="4106" t="16560" b="19274"/>
          <a:stretch/>
        </p:blipFill>
        <p:spPr bwMode="auto">
          <a:xfrm>
            <a:off x="0" y="1565787"/>
            <a:ext cx="7741919" cy="2930306"/>
          </a:xfrm>
          <a:prstGeom prst="rect">
            <a:avLst/>
          </a:prstGeom>
        </p:spPr>
      </p:pic>
      <p:sp>
        <p:nvSpPr>
          <p:cNvPr id="4" name="Управляющая кнопка: &quot;Пустой&quot; 3">
            <a:hlinkClick r:id="rId6" action="ppaction://hlinksldjump" highlightClick="1"/>
          </p:cNvPr>
          <p:cNvSpPr/>
          <p:nvPr/>
        </p:nvSpPr>
        <p:spPr bwMode="auto">
          <a:xfrm>
            <a:off x="7975891" y="1056000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Характеристики</a:t>
            </a:r>
            <a:endParaRPr/>
          </a:p>
        </p:txBody>
      </p:sp>
      <p:sp>
        <p:nvSpPr>
          <p:cNvPr id="5" name="Управляющая кнопка: &quot;Пустой&quot; 4">
            <a:hlinkClick r:id="rId7" action="ppaction://hlinksldjump" highlightClick="1"/>
          </p:cNvPr>
          <p:cNvSpPr/>
          <p:nvPr/>
        </p:nvSpPr>
        <p:spPr bwMode="auto">
          <a:xfrm>
            <a:off x="7975891" y="1407671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</a:t>
            </a:r>
            <a:endParaRPr/>
          </a:p>
        </p:txBody>
      </p:sp>
      <p:sp>
        <p:nvSpPr>
          <p:cNvPr id="7" name="Управляющая кнопка: &quot;Пустой&quot; 6">
            <a:hlinkClick r:id="rId8" action="ppaction://hlinksldjump" highlightClick="1"/>
          </p:cNvPr>
          <p:cNvSpPr/>
          <p:nvPr/>
        </p:nvSpPr>
        <p:spPr bwMode="auto">
          <a:xfrm>
            <a:off x="7975891" y="177916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Управление терминалом</a:t>
            </a:r>
            <a:endParaRPr/>
          </a:p>
        </p:txBody>
      </p:sp>
      <p:sp>
        <p:nvSpPr>
          <p:cNvPr id="8" name="Управляющая кнопка: &quot;Пустой&quot; 7">
            <a:hlinkClick r:id="rId9" action="ppaction://hlinksldjump" highlightClick="1"/>
          </p:cNvPr>
          <p:cNvSpPr/>
          <p:nvPr/>
        </p:nvSpPr>
        <p:spPr bwMode="auto">
          <a:xfrm>
            <a:off x="7975890" y="2150662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Применение</a:t>
            </a:r>
            <a:endParaRPr/>
          </a:p>
        </p:txBody>
      </p:sp>
      <p:sp>
        <p:nvSpPr>
          <p:cNvPr id="9" name="Управляющая кнопка: &quot;Пустой&quot; 8">
            <a:hlinkClick r:id="rId10" action="ppaction://hlinksldjump" highlightClick="1"/>
          </p:cNvPr>
          <p:cNvSpPr/>
          <p:nvPr/>
        </p:nvSpPr>
        <p:spPr bwMode="auto">
          <a:xfrm>
            <a:off x="7975889" y="2522157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Преимущества </a:t>
            </a:r>
            <a:endParaRPr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381730" y="1587230"/>
            <a:ext cx="2609120" cy="1096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550">
              <a:solidFill>
                <a:srgbClr val="003770"/>
              </a:solidFill>
              <a:latin typeface="Arial Black"/>
              <a:ea typeface="Arial Unicode MS"/>
              <a:cs typeface="Arial Unicode MS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Прием из автоцистерн </a:t>
            </a:r>
            <a:endParaRPr/>
          </a:p>
          <a:p>
            <a:pPr>
              <a:buClr>
                <a:srgbClr val="003770"/>
              </a:buCl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(ж/д, биг-бэги - опционально)</a:t>
            </a:r>
            <a:endParaRPr/>
          </a:p>
          <a:p>
            <a:pPr marL="214313" indent="-214313">
              <a:buClr>
                <a:srgbClr val="003770"/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Хранение</a:t>
            </a:r>
            <a:endParaRPr/>
          </a:p>
          <a:p>
            <a:pPr marL="214313" indent="-214313">
              <a:buClr>
                <a:srgbClr val="003770"/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Отгрузка</a:t>
            </a:r>
            <a:endParaRPr/>
          </a:p>
          <a:p>
            <a:pPr marL="214313" indent="-214313">
              <a:buClr>
                <a:srgbClr val="003770"/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Модификация (опционально)</a:t>
            </a: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4185324" y="1364976"/>
            <a:ext cx="355659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Полностью автономный комплекс оборудования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Поддерживает физико-химические свойства продукции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Работает в автоматическом режиме. Оператор может управлять процессами с автоматизированного рабочего места (АРМ) или дистанционно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Модульная конструкция обеспечивает быстрый монтаж и ввод в эксплуатацию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Все элементы* легко транспортировать с помощью автомобильного транспорта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endParaRPr lang="ru-RU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14313" indent="-214313">
              <a:buClr>
                <a:srgbClr val="003770"/>
              </a:buClr>
              <a:buFont typeface="Wingdings"/>
              <a:buChar char="ü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Готовое проектное решение экономит ресурсы на стадии подготовки проекта к реализации</a:t>
            </a:r>
            <a:endParaRPr/>
          </a:p>
        </p:txBody>
      </p:sp>
      <p:pic>
        <p:nvPicPr>
          <p:cNvPr id="12" name="Рисунок 11" descr="Изображение выглядит как снимок экрана, карт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81730" y="2683684"/>
            <a:ext cx="3803594" cy="2365419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381730" y="232810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Уникальное решения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и функционал</a:t>
            </a: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9" name="Заголовок 6"/>
          <p:cNvSpPr txBox="1"/>
          <p:nvPr/>
        </p:nvSpPr>
        <p:spPr bwMode="auto">
          <a:xfrm>
            <a:off x="6341823" y="4933714"/>
            <a:ext cx="1647095" cy="419572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12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 </a:t>
            </a:r>
            <a:r>
              <a:rPr lang="ru-RU" sz="105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*кроме резервуаров</a:t>
            </a:r>
            <a:endParaRPr lang="ru-RU" sz="12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11" name="Управляющая кнопка: &quot;На главную&quot; 10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4" name="Управляющая кнопка: &quot;На главную&quot; 13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Управляющая кнопка: &quot;Пустой&quot; 14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69568" y="1080245"/>
          <a:ext cx="7372351" cy="3830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6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046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86523" marR="86523" marT="43262" marB="43262">
                    <a:lnL w="6350" algn="ctr">
                      <a:solidFill>
                        <a:schemeClr val="tx1"/>
                      </a:solidFill>
                    </a:lnL>
                    <a:solidFill>
                      <a:srgbClr val="00377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1200">
                          <a:latin typeface="Arial"/>
                          <a:cs typeface="Arial"/>
                        </a:rPr>
                        <a:t>BMT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3000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solidFill>
                      <a:srgbClr val="003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>
                          <a:latin typeface="Arial"/>
                          <a:cs typeface="Arial"/>
                        </a:rPr>
                        <a:t>BMT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6000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solidFill>
                      <a:srgbClr val="003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>
                          <a:latin typeface="Arial"/>
                          <a:cs typeface="Arial"/>
                        </a:rPr>
                        <a:t>BMT</a:t>
                      </a:r>
                      <a:r>
                        <a:rPr lang="ru-RU" sz="1200"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1200">
                          <a:latin typeface="Arial"/>
                          <a:cs typeface="Arial"/>
                        </a:rPr>
                        <a:t>20000</a:t>
                      </a: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lnR w="6350" algn="ctr">
                      <a:solidFill>
                        <a:schemeClr val="tx1"/>
                      </a:solidFill>
                    </a:lnR>
                    <a:solidFill>
                      <a:srgbClr val="0037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7363"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200">
                        <a:solidFill>
                          <a:srgbClr val="383434"/>
                        </a:solidFill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solidFill>
                          <a:srgbClr val="383434"/>
                        </a:solidFill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solidFill>
                          <a:srgbClr val="383434"/>
                        </a:solidFill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ru-RU" sz="1200">
                        <a:solidFill>
                          <a:srgbClr val="383434"/>
                        </a:solidFill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485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Номинальный объём единовременного хранения (тонн)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3000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6000 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20000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Пропускная способность на приёме продукции </a:t>
                      </a:r>
                      <a:r>
                        <a:rPr lang="en-US" sz="1200">
                          <a:solidFill>
                            <a:srgbClr val="383434"/>
                          </a:solidFill>
                          <a:latin typeface="Arial"/>
                          <a:ea typeface="Arial Unicode MS"/>
                          <a:cs typeface="Arial"/>
                        </a:rPr>
                        <a:t>(</a:t>
                      </a: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ea typeface="Arial Unicode MS"/>
                          <a:cs typeface="Arial"/>
                        </a:rPr>
                        <a:t>тонн/сутки)</a:t>
                      </a: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 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2250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382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ea typeface="Arial Unicode MS"/>
                          <a:cs typeface="Arial"/>
                        </a:rPr>
                        <a:t>Пропускная способность на выдаче продукции</a:t>
                      </a:r>
                      <a:r>
                        <a:rPr lang="en-US" sz="1200">
                          <a:solidFill>
                            <a:srgbClr val="383434"/>
                          </a:solidFill>
                          <a:latin typeface="Arial"/>
                          <a:ea typeface="Arial Unicode MS"/>
                          <a:cs typeface="Arial"/>
                        </a:rPr>
                        <a:t> (</a:t>
                      </a: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ea typeface="Arial Unicode MS"/>
                          <a:cs typeface="Arial"/>
                        </a:rPr>
                        <a:t>тонн/сутки)</a:t>
                      </a:r>
                      <a:endParaRPr lang="ru-RU" sz="1200">
                        <a:solidFill>
                          <a:srgbClr val="383434"/>
                        </a:solidFill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1000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184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Требуемая площадь для размещения терминала (м</a:t>
                      </a:r>
                      <a:r>
                        <a:rPr lang="ru-RU" sz="1200" baseline="300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6 300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(100 х 63)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6760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(104 х 65)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10000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ru-RU" sz="12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(125 х 80)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Рисунок 11" descr="Изображение выглядит как снимок экрана, круг, Прямоугольник, диаграмм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6477999" y="1401072"/>
            <a:ext cx="983100" cy="1472540"/>
          </a:xfrm>
          <a:prstGeom prst="rect">
            <a:avLst/>
          </a:prstGeom>
        </p:spPr>
      </p:pic>
      <p:pic>
        <p:nvPicPr>
          <p:cNvPr id="14" name="Рисунок 13" descr="Изображение выглядит как снимок экрана, Прямоугольник, дизайн&#10;&#10;Автоматически созданное описание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56336" y="1400956"/>
            <a:ext cx="927690" cy="1472656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снимок экрана, Прямоугольник, диаграмма&#10;&#10;Автоматически созданное описание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4921328" y="1400957"/>
            <a:ext cx="919369" cy="1472655"/>
          </a:xfrm>
          <a:prstGeom prst="rect">
            <a:avLst/>
          </a:prstGeom>
        </p:spPr>
      </p:pic>
      <p:sp>
        <p:nvSpPr>
          <p:cNvPr id="2" name="Заголовок 6"/>
          <p:cNvSpPr txBox="1"/>
          <p:nvPr/>
        </p:nvSpPr>
        <p:spPr bwMode="auto">
          <a:xfrm>
            <a:off x="381730" y="232810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Характеристики</a:t>
            </a:r>
            <a:endParaRPr/>
          </a:p>
        </p:txBody>
      </p:sp>
      <p:sp>
        <p:nvSpPr>
          <p:cNvPr id="3" name="Управляющая кнопка: &quot;На главную&quot; 2">
            <a:hlinkClick r:id="rId5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8" name="Управляющая кнопка: &quot;На главную&quot; 7">
            <a:hlinkClick r:id="rId6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7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имок экрана, схема&#10;&#10;Автоматически созданное описание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929334" y="976949"/>
            <a:ext cx="5791467" cy="34140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14408" y="121110"/>
            <a:ext cx="7416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СОСТАВ ТЕРМИНАЛА </a:t>
            </a:r>
            <a:r>
              <a:rPr lang="en-US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ERICHHAHN BMT</a:t>
            </a:r>
            <a:endParaRPr lang="ru-RU" sz="1800" b="1" spc="-23">
              <a:solidFill>
                <a:schemeClr val="bg1"/>
              </a:solidFill>
              <a:latin typeface="Arial Black"/>
              <a:ea typeface="Arial Unicode MS"/>
              <a:cs typeface="Arial Unicode MS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281939" y="976949"/>
            <a:ext cx="258219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 lang="ru-RU" sz="900">
              <a:solidFill>
                <a:srgbClr val="003770"/>
              </a:solidFill>
              <a:latin typeface="Arial Black"/>
              <a:ea typeface="Arial Unicode MS"/>
              <a:cs typeface="Arial Unicode MS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Участок приема битума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05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Резервуарный парк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05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Участок отгрузки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05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Участок нагрева термального масла</a:t>
            </a:r>
            <a:endParaRPr/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Перекачивающее оборудование</a:t>
            </a:r>
            <a:endParaRPr/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КПП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05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Лаборатория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05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Плавильный комплекс (опционально)</a:t>
            </a:r>
            <a:endParaRPr lang="en-US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05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rial Unicode MS"/>
                <a:cs typeface="Arial"/>
              </a:rPr>
              <a:t>Участок модификации битума (опционально)</a:t>
            </a:r>
            <a:endParaRPr/>
          </a:p>
          <a:p>
            <a:pPr marL="257175" indent="-257175">
              <a:buClr>
                <a:srgbClr val="003770"/>
              </a:buClr>
              <a:buFont typeface="+mj-lt"/>
              <a:buAutoNum type="arabicPeriod"/>
              <a:defRPr/>
            </a:pPr>
            <a:endParaRPr lang="ru-RU" sz="1200">
              <a:solidFill>
                <a:srgbClr val="383434"/>
              </a:solidFill>
              <a:latin typeface="Arial"/>
              <a:ea typeface="Arial Unicode MS"/>
              <a:cs typeface="Arial"/>
            </a:endParaRPr>
          </a:p>
          <a:p>
            <a:pPr>
              <a:defRPr/>
            </a:pPr>
            <a:endParaRPr lang="ru-RU" sz="1200"/>
          </a:p>
        </p:txBody>
      </p:sp>
      <p:sp>
        <p:nvSpPr>
          <p:cNvPr id="47" name="Овал 46"/>
          <p:cNvSpPr/>
          <p:nvPr/>
        </p:nvSpPr>
        <p:spPr bwMode="auto">
          <a:xfrm>
            <a:off x="4971057" y="2048789"/>
            <a:ext cx="123863" cy="1230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50">
                <a:solidFill>
                  <a:srgbClr val="003770"/>
                </a:solidFill>
              </a:rPr>
              <a:t>2</a:t>
            </a:r>
            <a:endParaRPr lang="ru-RU" sz="1050">
              <a:solidFill>
                <a:srgbClr val="003770"/>
              </a:solidFill>
            </a:endParaRPr>
          </a:p>
        </p:txBody>
      </p:sp>
      <p:sp>
        <p:nvSpPr>
          <p:cNvPr id="48" name="Овал 47"/>
          <p:cNvSpPr/>
          <p:nvPr/>
        </p:nvSpPr>
        <p:spPr bwMode="auto">
          <a:xfrm>
            <a:off x="4448137" y="2939293"/>
            <a:ext cx="123863" cy="1230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50">
                <a:solidFill>
                  <a:srgbClr val="003770"/>
                </a:solidFill>
              </a:rPr>
              <a:t>1</a:t>
            </a:r>
            <a:endParaRPr lang="ru-RU" sz="1050">
              <a:solidFill>
                <a:srgbClr val="003770"/>
              </a:solidFill>
            </a:endParaRPr>
          </a:p>
        </p:txBody>
      </p:sp>
      <p:sp>
        <p:nvSpPr>
          <p:cNvPr id="49" name="Овал 48"/>
          <p:cNvSpPr/>
          <p:nvPr/>
        </p:nvSpPr>
        <p:spPr bwMode="auto">
          <a:xfrm>
            <a:off x="3711498" y="2448729"/>
            <a:ext cx="123863" cy="1230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50">
                <a:solidFill>
                  <a:srgbClr val="003770"/>
                </a:solidFill>
              </a:rPr>
              <a:t>3</a:t>
            </a:r>
            <a:endParaRPr lang="ru-RU" sz="1050">
              <a:solidFill>
                <a:srgbClr val="003770"/>
              </a:solidFill>
            </a:endParaRPr>
          </a:p>
        </p:txBody>
      </p:sp>
      <p:sp>
        <p:nvSpPr>
          <p:cNvPr id="50" name="Овал 49"/>
          <p:cNvSpPr/>
          <p:nvPr/>
        </p:nvSpPr>
        <p:spPr bwMode="auto">
          <a:xfrm>
            <a:off x="4020814" y="2886406"/>
            <a:ext cx="123863" cy="1230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50">
                <a:solidFill>
                  <a:srgbClr val="003770"/>
                </a:solidFill>
              </a:rPr>
              <a:t>4</a:t>
            </a:r>
            <a:endParaRPr lang="ru-RU" sz="1050">
              <a:solidFill>
                <a:srgbClr val="003770"/>
              </a:solidFill>
            </a:endParaRPr>
          </a:p>
        </p:txBody>
      </p:sp>
      <p:sp>
        <p:nvSpPr>
          <p:cNvPr id="51" name="Овал 50"/>
          <p:cNvSpPr/>
          <p:nvPr/>
        </p:nvSpPr>
        <p:spPr bwMode="auto">
          <a:xfrm>
            <a:off x="2347241" y="3062314"/>
            <a:ext cx="123863" cy="1230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50">
                <a:solidFill>
                  <a:srgbClr val="003770"/>
                </a:solidFill>
              </a:rPr>
              <a:t>5</a:t>
            </a:r>
            <a:endParaRPr lang="ru-RU" sz="1050">
              <a:solidFill>
                <a:srgbClr val="003770"/>
              </a:solidFill>
            </a:endParaRPr>
          </a:p>
        </p:txBody>
      </p:sp>
      <p:sp>
        <p:nvSpPr>
          <p:cNvPr id="52" name="Овал 51"/>
          <p:cNvSpPr/>
          <p:nvPr/>
        </p:nvSpPr>
        <p:spPr bwMode="auto">
          <a:xfrm>
            <a:off x="3081719" y="3518185"/>
            <a:ext cx="123863" cy="1230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50">
                <a:solidFill>
                  <a:srgbClr val="003770"/>
                </a:solidFill>
              </a:rPr>
              <a:t>6</a:t>
            </a:r>
            <a:endParaRPr lang="ru-RU" sz="1050">
              <a:solidFill>
                <a:srgbClr val="003770"/>
              </a:solidFill>
            </a:endParaRPr>
          </a:p>
        </p:txBody>
      </p:sp>
      <p:sp>
        <p:nvSpPr>
          <p:cNvPr id="53" name="Овал 52"/>
          <p:cNvSpPr/>
          <p:nvPr/>
        </p:nvSpPr>
        <p:spPr bwMode="auto">
          <a:xfrm>
            <a:off x="4701204" y="3333653"/>
            <a:ext cx="123863" cy="1230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1050">
                <a:solidFill>
                  <a:srgbClr val="003770"/>
                </a:solidFill>
              </a:rPr>
              <a:t>7</a:t>
            </a:r>
            <a:endParaRPr lang="ru-RU" sz="1050">
              <a:solidFill>
                <a:srgbClr val="003770"/>
              </a:solidFill>
            </a:endParaRPr>
          </a:p>
        </p:txBody>
      </p:sp>
      <p:sp>
        <p:nvSpPr>
          <p:cNvPr id="2" name="Заголовок 6"/>
          <p:cNvSpPr txBox="1"/>
          <p:nvPr/>
        </p:nvSpPr>
        <p:spPr bwMode="auto">
          <a:xfrm>
            <a:off x="381730" y="232810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Состав терминала</a:t>
            </a:r>
            <a:endParaRPr/>
          </a:p>
        </p:txBody>
      </p:sp>
      <p:sp>
        <p:nvSpPr>
          <p:cNvPr id="4" name="Овал 3"/>
          <p:cNvSpPr/>
          <p:nvPr/>
        </p:nvSpPr>
        <p:spPr bwMode="auto">
          <a:xfrm>
            <a:off x="4585873" y="2661777"/>
            <a:ext cx="115331" cy="12302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050">
                <a:solidFill>
                  <a:srgbClr val="003770"/>
                </a:solidFill>
              </a:rPr>
              <a:t>9</a:t>
            </a:r>
            <a:endParaRPr/>
          </a:p>
        </p:txBody>
      </p:sp>
      <p:sp>
        <p:nvSpPr>
          <p:cNvPr id="5" name="Управляющая кнопка: &quot;Пустой&quot; 4">
            <a:hlinkClick r:id="rId3" action="ppaction://hlinksldjump" highlightClick="1"/>
          </p:cNvPr>
          <p:cNvSpPr/>
          <p:nvPr/>
        </p:nvSpPr>
        <p:spPr bwMode="auto">
          <a:xfrm>
            <a:off x="281939" y="1057275"/>
            <a:ext cx="2065302" cy="29527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rId4" action="ppaction://hlinksldjump" highlightClick="1"/>
          </p:cNvPr>
          <p:cNvSpPr/>
          <p:nvPr/>
        </p:nvSpPr>
        <p:spPr bwMode="auto">
          <a:xfrm>
            <a:off x="381730" y="1438275"/>
            <a:ext cx="1770920" cy="29527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381730" y="1819275"/>
            <a:ext cx="1675670" cy="27741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381730" y="2171810"/>
            <a:ext cx="2332895" cy="399940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Управляющая кнопка: &quot;Пустой&quot; 11">
            <a:hlinkClick r:id="rId7" action="ppaction://hlinksldjump" highlightClick="1"/>
          </p:cNvPr>
          <p:cNvSpPr/>
          <p:nvPr/>
        </p:nvSpPr>
        <p:spPr bwMode="auto">
          <a:xfrm>
            <a:off x="381730" y="2661777"/>
            <a:ext cx="1572478" cy="52355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Управляющая кнопка: &quot;Пустой&quot; 12">
            <a:hlinkClick r:id="rId8" action="ppaction://hlinksldjump" highlightClick="1"/>
          </p:cNvPr>
          <p:cNvSpPr/>
          <p:nvPr/>
        </p:nvSpPr>
        <p:spPr bwMode="auto">
          <a:xfrm>
            <a:off x="381730" y="3333653"/>
            <a:ext cx="1526486" cy="523558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Управляющая кнопка: &quot;Пустой&quot; 13">
            <a:hlinkClick r:id="rId9" action="ppaction://hlinksldjump" highlightClick="1"/>
          </p:cNvPr>
          <p:cNvSpPr/>
          <p:nvPr/>
        </p:nvSpPr>
        <p:spPr bwMode="auto">
          <a:xfrm>
            <a:off x="381730" y="3943350"/>
            <a:ext cx="1965511" cy="447674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Управляющая кнопка: &quot;Пустой&quot; 14">
            <a:hlinkClick r:id="rId10" action="ppaction://hlinksldjump" highlightClick="1"/>
          </p:cNvPr>
          <p:cNvSpPr/>
          <p:nvPr/>
        </p:nvSpPr>
        <p:spPr bwMode="auto">
          <a:xfrm>
            <a:off x="381730" y="4486275"/>
            <a:ext cx="2482407" cy="424415"/>
          </a:xfrm>
          <a:prstGeom prst="actionButtonBlank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Управляющая кнопка: &quot;На главную&quot; 15">
            <a:hlinkClick r:id="rId11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TextBox 1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8" name="Управляющая кнопка: &quot;На главную&quot; 17">
            <a:hlinkClick r:id="rId12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Управляющая кнопка: &quot;Пустой&quot; 18">
            <a:hlinkClick r:id="rId13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102678" y="204484"/>
            <a:ext cx="75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УЧАСТОК ПРИЕМА БИТУМНЫХ МАТЕРИАЛОВ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71451" y="1550851"/>
            <a:ext cx="4724399" cy="45909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Заполнение терминала битумом осуществляется с помощью автоцистерн на автоматической станции разгрузки – </a:t>
            </a:r>
            <a:r>
              <a:rPr lang="en-US" sz="1050" b="1">
                <a:solidFill>
                  <a:srgbClr val="003770"/>
                </a:solidFill>
                <a:latin typeface="Arial"/>
                <a:cs typeface="Times New Roman"/>
              </a:rPr>
              <a:t>ErichHahn </a:t>
            </a:r>
            <a:r>
              <a:rPr lang="ru-RU" sz="1050" b="1">
                <a:solidFill>
                  <a:srgbClr val="003770"/>
                </a:solidFill>
                <a:latin typeface="Arial"/>
                <a:cs typeface="Times New Roman"/>
              </a:rPr>
              <a:t>ATU</a:t>
            </a:r>
            <a:endParaRPr/>
          </a:p>
          <a:p>
            <a:pPr>
              <a:defRPr/>
            </a:pPr>
            <a:endParaRPr lang="ru-RU" sz="1200">
              <a:latin typeface="Arial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ru-RU" sz="120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ПРЕИМУЩЕСТВА: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Герметичный принудительный слив продукта производится через металлорукав с быстроразъемным соединением.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Каждая секция оснащена насосной установкой, что позволяет организовать одновременную независимую разгрузку автоцистерн. 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Автоматическая система управления регистрирует данные о технологическом процессе разгрузки, параметры разгружаемого продукта: температура, массовый расход и время операции. 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Также, производится архивирование операционных данных.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endParaRPr lang="ru-RU" sz="1200">
              <a:latin typeface="Arial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endParaRPr lang="ru-RU" sz="1200">
              <a:latin typeface="Arial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endParaRPr lang="ru-RU" sz="1200">
              <a:latin typeface="Arial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endParaRPr lang="ru-RU" sz="1200">
              <a:latin typeface="Arial"/>
              <a:cs typeface="Times New Roman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rcRect l="10129" t="12145" r="10063" b="16555"/>
          <a:stretch/>
        </p:blipFill>
        <p:spPr bwMode="auto">
          <a:xfrm>
            <a:off x="4657296" y="2219388"/>
            <a:ext cx="3084623" cy="2066862"/>
          </a:xfrm>
          <a:prstGeom prst="rect">
            <a:avLst/>
          </a:prstGeom>
        </p:spPr>
      </p:pic>
      <p:sp>
        <p:nvSpPr>
          <p:cNvPr id="11" name="Заголовок 6"/>
          <p:cNvSpPr txBox="1"/>
          <p:nvPr/>
        </p:nvSpPr>
        <p:spPr bwMode="auto">
          <a:xfrm>
            <a:off x="381730" y="232810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Участок приема </a:t>
            </a:r>
            <a:endParaRPr/>
          </a:p>
          <a:p>
            <a:pPr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битумных терминалов</a:t>
            </a:r>
            <a:endParaRPr lang="ru-RU" sz="44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6229350" y="4796324"/>
            <a:ext cx="15335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*Более подробно можете </a:t>
            </a:r>
            <a:endParaRPr/>
          </a:p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узнать на главной странице</a:t>
            </a:r>
            <a:r>
              <a:rPr lang="ru-RU" sz="800">
                <a:solidFill>
                  <a:srgbClr val="383434"/>
                </a:solidFill>
                <a:latin typeface="Arial"/>
                <a:cs typeface="Times New Roman"/>
              </a:rPr>
              <a:t>.</a:t>
            </a:r>
            <a:endParaRPr lang="ru-RU" sz="800">
              <a:solidFill>
                <a:srgbClr val="383434"/>
              </a:solidFill>
            </a:endParaRPr>
          </a:p>
        </p:txBody>
      </p:sp>
      <p:sp>
        <p:nvSpPr>
          <p:cNvPr id="14" name="Управляющая кнопка: &quot;На главную&quot; 13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TextBox 1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7" name="Управляющая кнопка: &quot;На главную&quot; 16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Управляющая кнопка: &quot;Пустой&quot; 18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20" name="Управляющая кнопка: &quot;Пустой&quot; 19">
            <a:hlinkClick r:id="rId6" action="ppaction://hlinksldjump" highlightClick="1"/>
          </p:cNvPr>
          <p:cNvSpPr/>
          <p:nvPr/>
        </p:nvSpPr>
        <p:spPr bwMode="auto">
          <a:xfrm>
            <a:off x="7975890" y="1080671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Оборудование загрузки</a:t>
            </a:r>
            <a:endParaRPr/>
          </a:p>
        </p:txBody>
      </p:sp>
      <p:sp>
        <p:nvSpPr>
          <p:cNvPr id="21" name="Управляющая кнопка: &quot;Пустой&quot; 20">
            <a:hlinkClick r:id="rId7" action="ppaction://hlinksldjump" highlightClick="1"/>
          </p:cNvPr>
          <p:cNvSpPr/>
          <p:nvPr/>
        </p:nvSpPr>
        <p:spPr bwMode="auto">
          <a:xfrm>
            <a:off x="7975890" y="145383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91515" y="998548"/>
            <a:ext cx="3604846" cy="2671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СОСТАВ РЕЗЕРВУАРНЫХ ПАРКОВ:</a:t>
            </a: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102678" y="204484"/>
            <a:ext cx="75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РЕЗЕРВУАРНЫЙ ПАРК ХРАНЕНИЯ</a:t>
            </a:r>
            <a:endParaRPr/>
          </a:p>
        </p:txBody>
      </p:sp>
      <p:sp>
        <p:nvSpPr>
          <p:cNvPr id="20" name="Прямоугольник 19"/>
          <p:cNvSpPr/>
          <p:nvPr/>
        </p:nvSpPr>
        <p:spPr bwMode="auto">
          <a:xfrm>
            <a:off x="4386262" y="1451293"/>
            <a:ext cx="599709" cy="74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35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91515" y="1495191"/>
          <a:ext cx="4094747" cy="1591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44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3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34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0900"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200">
                        <a:latin typeface="Arial"/>
                        <a:cs typeface="Arial"/>
                      </a:endParaRPr>
                    </a:p>
                  </a:txBody>
                  <a:tcPr marL="86523" marR="86523" marT="43262" marB="43262">
                    <a:lnL w="6350" algn="ctr">
                      <a:solidFill>
                        <a:schemeClr val="tx1"/>
                      </a:solidFill>
                    </a:lnL>
                    <a:solidFill>
                      <a:srgbClr val="00377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900">
                          <a:latin typeface="Arial"/>
                          <a:cs typeface="Arial"/>
                        </a:rPr>
                        <a:t>BMT</a:t>
                      </a:r>
                      <a:r>
                        <a:rPr lang="ru-RU" sz="900"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900">
                          <a:latin typeface="Arial"/>
                          <a:cs typeface="Arial"/>
                        </a:rPr>
                        <a:t>3000</a:t>
                      </a: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solidFill>
                      <a:srgbClr val="003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900">
                          <a:latin typeface="Arial"/>
                          <a:cs typeface="Arial"/>
                        </a:rPr>
                        <a:t>BMT</a:t>
                      </a:r>
                      <a:r>
                        <a:rPr lang="ru-RU" sz="900"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900">
                          <a:latin typeface="Arial"/>
                          <a:cs typeface="Arial"/>
                        </a:rPr>
                        <a:t>6000</a:t>
                      </a: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solidFill>
                      <a:srgbClr val="00377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900">
                          <a:latin typeface="Arial"/>
                          <a:cs typeface="Arial"/>
                        </a:rPr>
                        <a:t>BMT</a:t>
                      </a:r>
                      <a:r>
                        <a:rPr lang="ru-RU" sz="900">
                          <a:latin typeface="Arial"/>
                          <a:cs typeface="Arial"/>
                        </a:rPr>
                        <a:t>-</a:t>
                      </a:r>
                      <a:r>
                        <a:rPr lang="en-US" sz="900">
                          <a:latin typeface="Arial"/>
                          <a:cs typeface="Arial"/>
                        </a:rPr>
                        <a:t>20000</a:t>
                      </a:r>
                      <a:endParaRPr lang="ru-RU" sz="900"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lnR w="6350" algn="ctr">
                      <a:solidFill>
                        <a:schemeClr val="tx1"/>
                      </a:solidFill>
                    </a:lnR>
                    <a:solidFill>
                      <a:srgbClr val="00377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081"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Резервуары</a:t>
                      </a:r>
                      <a:endParaRPr lang="ru-RU" sz="900">
                        <a:solidFill>
                          <a:srgbClr val="383434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HT 400 – 6 </a:t>
                      </a: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шт.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HT 950 – 6 </a:t>
                      </a: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шт.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HT 950 – 2 </a:t>
                      </a: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шт.</a:t>
                      </a:r>
                      <a:endParaRPr/>
                    </a:p>
                    <a:p>
                      <a:pPr algn="ctr">
                        <a:defRPr/>
                      </a:pPr>
                      <a:r>
                        <a:rPr lang="en-US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ST 4500 – 4 </a:t>
                      </a: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шт.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B w="6350" algn="ctr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5163"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ea typeface="Calibri"/>
                          <a:cs typeface="Times New Roman"/>
                        </a:rPr>
                        <a:t>Объём единовременного хранения </a:t>
                      </a:r>
                      <a:endParaRPr/>
                    </a:p>
                    <a:p>
                      <a:pPr algn="l">
                        <a:defRPr/>
                      </a:pP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ea typeface="Calibri"/>
                          <a:cs typeface="Times New Roman"/>
                        </a:rPr>
                        <a:t>(тыс. тонн)</a:t>
                      </a:r>
                      <a:endParaRPr lang="ru-RU" sz="900">
                        <a:solidFill>
                          <a:srgbClr val="383434"/>
                        </a:solidFill>
                        <a:latin typeface="Arial"/>
                        <a:cs typeface="Arial"/>
                      </a:endParaRPr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ea typeface="+mn-ea"/>
                          <a:cs typeface="Arial"/>
                        </a:rPr>
                        <a:t>3 000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ea typeface="+mn-ea"/>
                          <a:cs typeface="Arial"/>
                        </a:rPr>
                        <a:t>6 000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900">
                          <a:solidFill>
                            <a:srgbClr val="383434"/>
                          </a:solidFill>
                          <a:latin typeface="Arial"/>
                          <a:cs typeface="Arial"/>
                        </a:rPr>
                        <a:t>20 000</a:t>
                      </a:r>
                      <a:endParaRPr/>
                    </a:p>
                  </a:txBody>
                  <a:tcPr marL="86523" marR="86523" marT="43262" marB="43262" anchor="ctr">
                    <a:lnL w="6350" algn="ctr">
                      <a:solidFill>
                        <a:schemeClr val="tx1"/>
                      </a:solidFill>
                    </a:lnL>
                    <a:lnR w="6350" algn="ctr">
                      <a:solidFill>
                        <a:schemeClr val="tx1"/>
                      </a:solidFill>
                    </a:lnR>
                    <a:lnT w="6350" algn="ctr">
                      <a:solidFill>
                        <a:schemeClr val="tx1"/>
                      </a:solidFill>
                    </a:lnT>
                    <a:lnB w="6350" algn="ctr">
                      <a:solidFill>
                        <a:schemeClr val="tx1"/>
                      </a:solidFill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 bwMode="auto">
          <a:xfrm>
            <a:off x="291515" y="339377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Резервуары интенсивного нагрева </a:t>
            </a:r>
            <a:r>
              <a:rPr lang="en-US" sz="1200" b="1">
                <a:solidFill>
                  <a:srgbClr val="003770"/>
                </a:solidFill>
                <a:latin typeface="Arial"/>
                <a:ea typeface="Aptos"/>
                <a:cs typeface="Times New Roman"/>
              </a:rPr>
              <a:t>ErichHahn HT</a:t>
            </a:r>
            <a:endParaRPr lang="ru-RU" sz="1200" b="1">
              <a:solidFill>
                <a:srgbClr val="003770"/>
              </a:solidFill>
              <a:latin typeface="Arial"/>
              <a:ea typeface="Aptos"/>
              <a:cs typeface="Times New Roman"/>
            </a:endParaRPr>
          </a:p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Arial"/>
              </a:rPr>
              <a:t>предназначены для интенсивного нагрева и хранения продукта с сохранением 100% качества.</a:t>
            </a: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291515" y="4134603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Резервуары длительного хранения </a:t>
            </a:r>
            <a:r>
              <a:rPr lang="en-US" sz="1200" b="1">
                <a:solidFill>
                  <a:srgbClr val="003770"/>
                </a:solidFill>
                <a:latin typeface="Arial"/>
                <a:ea typeface="Aptos"/>
                <a:cs typeface="Times New Roman"/>
              </a:rPr>
              <a:t>ErichHahn ST</a:t>
            </a:r>
            <a:endParaRPr lang="ru-RU" sz="1200" b="1">
              <a:solidFill>
                <a:srgbClr val="003770"/>
              </a:solidFill>
              <a:latin typeface="Arial"/>
              <a:ea typeface="Aptos"/>
              <a:cs typeface="Times New Roman"/>
            </a:endParaRPr>
          </a:p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предназначены для долгосрочного хранения продукта </a:t>
            </a:r>
            <a:endParaRPr/>
          </a:p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с соблюдением технологических процессов для всех видов битумных материалов.</a:t>
            </a:r>
            <a:endParaRPr lang="ru-RU" sz="1200">
              <a:solidFill>
                <a:srgbClr val="383434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rcRect t="32098"/>
          <a:stretch/>
        </p:blipFill>
        <p:spPr bwMode="auto">
          <a:xfrm>
            <a:off x="4985971" y="1138114"/>
            <a:ext cx="2573140" cy="32018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6229350" y="4796324"/>
            <a:ext cx="15335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*Более подробно можете </a:t>
            </a:r>
            <a:endParaRPr/>
          </a:p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узнать на главной странице</a:t>
            </a:r>
            <a:r>
              <a:rPr lang="ru-RU" sz="800">
                <a:solidFill>
                  <a:srgbClr val="383434"/>
                </a:solidFill>
                <a:latin typeface="Arial"/>
                <a:cs typeface="Times New Roman"/>
              </a:rPr>
              <a:t>.</a:t>
            </a:r>
            <a:endParaRPr lang="ru-RU" sz="800">
              <a:solidFill>
                <a:srgbClr val="383434"/>
              </a:solidFill>
            </a:endParaRPr>
          </a:p>
        </p:txBody>
      </p:sp>
      <p:sp>
        <p:nvSpPr>
          <p:cNvPr id="8" name="TextBox 7"/>
          <p:cNvSpPr txBox="1"/>
          <p:nvPr/>
        </p:nvSpPr>
        <p:spPr bwMode="auto">
          <a:xfrm>
            <a:off x="291515" y="409661"/>
            <a:ext cx="754415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Резервуарный 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парк хранения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11" name="Управляющая кнопка: &quot;На главную&quot; 10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TextBox 11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3" name="Управляющая кнопка: &quot;На главную&quot; 12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Управляющая кнопка: &quot;Пустой&quot; 13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15" name="Управляющая кнопка: &quot;Пустой&quot; 14">
            <a:hlinkClick r:id="rId6" action="ppaction://hlinksldjump" highlightClick="1"/>
          </p:cNvPr>
          <p:cNvSpPr/>
          <p:nvPr/>
        </p:nvSpPr>
        <p:spPr bwMode="auto">
          <a:xfrm>
            <a:off x="7975890" y="1080671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Резервуары хранения</a:t>
            </a:r>
            <a:endParaRPr/>
          </a:p>
        </p:txBody>
      </p:sp>
      <p:sp>
        <p:nvSpPr>
          <p:cNvPr id="16" name="Управляющая кнопка: &quot;Пустой&quot; 15">
            <a:hlinkClick r:id="rId7" action="ppaction://hlinksldjump" highlightClick="1"/>
          </p:cNvPr>
          <p:cNvSpPr/>
          <p:nvPr/>
        </p:nvSpPr>
        <p:spPr bwMode="auto">
          <a:xfrm>
            <a:off x="7975890" y="145383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rcRect l="35443" t="31244" r="31882" b="30006"/>
          <a:stretch/>
        </p:blipFill>
        <p:spPr bwMode="auto">
          <a:xfrm flipH="1">
            <a:off x="4486304" y="1028662"/>
            <a:ext cx="3236980" cy="3838612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 bwMode="auto">
          <a:xfrm>
            <a:off x="102678" y="204484"/>
            <a:ext cx="75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УЧАСТОК ОТГРУЗКИ БИТУМНЫХ МАТЕРИАЛОВ</a:t>
            </a:r>
            <a:endParaRPr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28602" y="1304827"/>
            <a:ext cx="4548554" cy="32862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Отгрузка битума с терминала обеспечивает автоматический пункт загрузки автотранспорта </a:t>
            </a:r>
            <a:r>
              <a:rPr lang="en-US" sz="1200" b="1">
                <a:solidFill>
                  <a:srgbClr val="383434"/>
                </a:solidFill>
                <a:latin typeface="Arial"/>
                <a:cs typeface="Times New Roman"/>
              </a:rPr>
              <a:t>ErichHahn</a:t>
            </a:r>
            <a:r>
              <a:rPr lang="en-US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 </a:t>
            </a:r>
            <a:r>
              <a:rPr lang="en-US" sz="1200" b="1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MTL</a:t>
            </a:r>
            <a:endParaRPr lang="ru-RU" sz="1200" b="1">
              <a:solidFill>
                <a:srgbClr val="383434"/>
              </a:solidFill>
              <a:latin typeface="Arial"/>
              <a:ea typeface="Aptos"/>
              <a:cs typeface="Times New Roman"/>
            </a:endParaRPr>
          </a:p>
          <a:p>
            <a:pPr>
              <a:defRPr/>
            </a:pPr>
            <a:endParaRPr lang="en-US" sz="1200" b="1">
              <a:latin typeface="Arial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НАЗНАЧЕНИЕ: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Установка </a:t>
            </a: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предназначена для верхнего налива готовых к отгрузке продуктов комплекса, путем подачи по системе трубопроводов из резервуаров интенсивного нагрева в верхний люк автоцистерны.</a:t>
            </a:r>
            <a:endParaRPr lang="ru-RU" sz="1200">
              <a:solidFill>
                <a:srgbClr val="383434"/>
              </a:solidFill>
              <a:latin typeface="Arial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endParaRPr lang="ru-RU" sz="1200">
              <a:latin typeface="Arial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ПРЕИМУЩЕСТВА: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Предусмотрена система автоматического прекращения налива при достижении заданной массы продукта в автоцистерне.</a:t>
            </a:r>
            <a:endParaRPr lang="ru-RU" sz="1200">
              <a:solidFill>
                <a:srgbClr val="383434"/>
              </a:solidFill>
              <a:latin typeface="Arial"/>
              <a:cs typeface="Times New Roman"/>
            </a:endParaRPr>
          </a:p>
          <a:p>
            <a:pPr>
              <a:defRPr/>
            </a:pPr>
            <a:endParaRPr lang="ru-RU" sz="1200"/>
          </a:p>
        </p:txBody>
      </p:sp>
      <p:sp>
        <p:nvSpPr>
          <p:cNvPr id="6" name="TextBox 5"/>
          <p:cNvSpPr txBox="1"/>
          <p:nvPr/>
        </p:nvSpPr>
        <p:spPr bwMode="auto">
          <a:xfrm>
            <a:off x="6229350" y="4796324"/>
            <a:ext cx="15335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*Более подробно можете </a:t>
            </a:r>
            <a:endParaRPr/>
          </a:p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узнать на главной странице</a:t>
            </a:r>
            <a:r>
              <a:rPr lang="ru-RU" sz="800">
                <a:solidFill>
                  <a:srgbClr val="383434"/>
                </a:solidFill>
                <a:latin typeface="Arial"/>
                <a:cs typeface="Times New Roman"/>
              </a:rPr>
              <a:t>.</a:t>
            </a:r>
            <a:endParaRPr lang="ru-RU" sz="800">
              <a:solidFill>
                <a:srgbClr val="383434"/>
              </a:solidFill>
            </a:endParaRPr>
          </a:p>
        </p:txBody>
      </p:sp>
      <p:sp>
        <p:nvSpPr>
          <p:cNvPr id="7" name="TextBox 6"/>
          <p:cNvSpPr txBox="1"/>
          <p:nvPr/>
        </p:nvSpPr>
        <p:spPr bwMode="auto">
          <a:xfrm>
            <a:off x="228602" y="424365"/>
            <a:ext cx="754415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Отгрузка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битумных материалов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8" name="Управляющая кнопка: &quot;На главную&quot; 7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Управляющая кнопка: &quot;На главную&quot; 10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Управляющая кнопка: &quot;Пустой&quot; 11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13" name="Управляющая кнопка: &quot;Пустой&quot; 12">
            <a:hlinkClick r:id="rId6" action="ppaction://hlinksldjump" highlightClick="1"/>
          </p:cNvPr>
          <p:cNvSpPr/>
          <p:nvPr/>
        </p:nvSpPr>
        <p:spPr bwMode="auto">
          <a:xfrm>
            <a:off x="7975890" y="1080671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Оборудование загрузки</a:t>
            </a:r>
            <a:endParaRPr/>
          </a:p>
        </p:txBody>
      </p:sp>
      <p:sp>
        <p:nvSpPr>
          <p:cNvPr id="14" name="Управляющая кнопка: &quot;Пустой&quot; 13">
            <a:hlinkClick r:id="rId7" action="ppaction://hlinksldjump" highlightClick="1"/>
          </p:cNvPr>
          <p:cNvSpPr/>
          <p:nvPr/>
        </p:nvSpPr>
        <p:spPr bwMode="auto">
          <a:xfrm>
            <a:off x="7975890" y="145383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rcRect l="37519" t="36581" r="39570" b="34289"/>
          <a:stretch/>
        </p:blipFill>
        <p:spPr bwMode="auto">
          <a:xfrm>
            <a:off x="5019675" y="1300162"/>
            <a:ext cx="2705100" cy="343934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 bwMode="auto">
          <a:xfrm>
            <a:off x="228602" y="1449613"/>
            <a:ext cx="5240216" cy="3411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Битумный терминал включает в себя блок нагрева теплоносителя </a:t>
            </a:r>
            <a:r>
              <a:rPr lang="ru-RU" sz="1200" b="1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  </a:t>
            </a:r>
            <a:r>
              <a:rPr lang="en-US" sz="1200" b="1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ErichHahn</a:t>
            </a:r>
            <a:r>
              <a:rPr lang="ru-RU" sz="1200" b="1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 THU-1200</a:t>
            </a: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. Теплоноситель необходим для нагрева резервуарного парка и автоцистерн, он обеспечивает требуемую текучесть битума для его перекачивания и слива из автоцистерн при низких температурах окружающей среды.</a:t>
            </a:r>
            <a:endParaRPr lang="en-US" sz="1200">
              <a:latin typeface="Arial"/>
              <a:ea typeface="Aptos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ХАРАКТЕРИСТИКИ:</a:t>
            </a:r>
            <a:endParaRPr lang="en-US" sz="1050" b="1">
              <a:solidFill>
                <a:srgbClr val="003770"/>
              </a:solidFill>
              <a:latin typeface="Arial Black"/>
              <a:ea typeface="Tahoma"/>
              <a:cs typeface="Tahoma"/>
            </a:endParaRPr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В качестве теплоносителя используется термальное масло. 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Для хранения и транспортировки масла в блоке размещается котел, насосное оборудование и необходимая регулирующая арматура. 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Терминал оснащен автономной замкнутой системой обогрева, поддерживающей заданную рабочую температуру.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Горелка, установленная в котле, может быть монотопливной: дизельной, мазутной, газовой или многотопливной</a:t>
            </a:r>
            <a:r>
              <a:rPr lang="ru-RU" sz="1200">
                <a:latin typeface="Arial"/>
                <a:ea typeface="Aptos"/>
                <a:cs typeface="Times New Roman"/>
              </a:rPr>
              <a:t>. </a:t>
            </a:r>
            <a:endParaRPr lang="ru-RU" sz="1200">
              <a:latin typeface="Aptos"/>
              <a:ea typeface="Aptos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102678" y="204484"/>
            <a:ext cx="75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УЧАСТОК НАГРЕВА ТЕРМАЛЬНОГО МАСЛА</a:t>
            </a: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228602" y="424365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Участок нагрева</a:t>
            </a:r>
            <a:endParaRPr lang="ru-RU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  <a:p>
            <a:pPr>
              <a:lnSpc>
                <a:spcPct val="80000"/>
              </a:lnSpc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термального масла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7" name="Управляющая кнопка: &quot;На главную&quot; 6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TextBox 7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9" name="Управляющая кнопка: &quot;На главную&quot; 8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Управляющая кнопка: &quot;Пустой&quot; 9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11" name="Управляющая кнопка: &quot;Пустой&quot; 10">
            <a:hlinkClick r:id="rId6" action="ppaction://hlinksldjump" highlightClick="1"/>
          </p:cNvPr>
          <p:cNvSpPr/>
          <p:nvPr/>
        </p:nvSpPr>
        <p:spPr bwMode="auto">
          <a:xfrm>
            <a:off x="7975890" y="108686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 bwMode="auto">
          <a:xfrm>
            <a:off x="102678" y="204484"/>
            <a:ext cx="75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ПЕРЕКАЧИВАНИЕ БИТУМНЫХ МАТЕРИАЛОВ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310314" y="1403094"/>
            <a:ext cx="4409574" cy="3880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ДЛЯ ПЕРЕКАЧИВАНИЯ БИТУМНЫХ МАТЕРИАЛОВ ВНУТРИ БИТУМНОГО ТЕРМИНАЛА, ИСПОЛЬЗУЮТСЯ: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Ус</a:t>
            </a: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тановки </a:t>
            </a:r>
            <a:r>
              <a:rPr lang="en-US" sz="1200" b="1">
                <a:solidFill>
                  <a:srgbClr val="383434"/>
                </a:solidFill>
                <a:latin typeface="Arial"/>
                <a:cs typeface="Times New Roman"/>
              </a:rPr>
              <a:t>ErichHahn</a:t>
            </a:r>
            <a:r>
              <a:rPr lang="en-US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 </a:t>
            </a:r>
            <a:r>
              <a:rPr lang="ru-RU" sz="1200" b="1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HPS-55</a:t>
            </a:r>
            <a:endParaRPr lang="ru-RU" sz="1200">
              <a:latin typeface="Arial"/>
              <a:ea typeface="Aptos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ХАРАКТЕРИСТИКИ:</a:t>
            </a:r>
            <a:endParaRPr lang="en-US" sz="1050" b="1">
              <a:solidFill>
                <a:srgbClr val="003770"/>
              </a:solidFill>
              <a:latin typeface="Arial Black"/>
              <a:ea typeface="Tahoma"/>
              <a:cs typeface="Tahoma"/>
            </a:endParaRPr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buFont typeface="Arial"/>
              <a:buChar char="•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Номинальная производительность каждой насосной установки: 55 м</a:t>
            </a:r>
            <a:r>
              <a:rPr lang="ru-RU" sz="1200" baseline="300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3</a:t>
            </a: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/ч</a:t>
            </a:r>
            <a:endParaRPr/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buFont typeface="Arial"/>
              <a:buChar char="•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Установка выполнена на базе шестеренчатого насоса. </a:t>
            </a:r>
            <a:endParaRPr lang="en-US" sz="1200">
              <a:solidFill>
                <a:srgbClr val="383434"/>
              </a:solidFill>
              <a:latin typeface="Arial"/>
              <a:ea typeface="Aptos"/>
              <a:cs typeface="Times New Roman"/>
            </a:endParaRPr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buFont typeface="Arial"/>
              <a:buChar char="•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Для привода используется мотор-редуктор. </a:t>
            </a:r>
            <a:endParaRPr lang="en-US" sz="1200">
              <a:solidFill>
                <a:srgbClr val="383434"/>
              </a:solidFill>
              <a:latin typeface="Arial"/>
              <a:ea typeface="Aptos"/>
              <a:cs typeface="Times New Roman"/>
            </a:endParaRPr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buFont typeface="Arial"/>
              <a:buChar char="•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Установка укомплектована входным фильтром для вязких нефтепродуктов, системами масляного обогрева и теплоизоляции. </a:t>
            </a:r>
            <a:endParaRPr lang="en-US" sz="1200">
              <a:solidFill>
                <a:srgbClr val="383434"/>
              </a:solidFill>
              <a:latin typeface="Arial"/>
              <a:ea typeface="Aptos"/>
              <a:cs typeface="Times New Roman"/>
            </a:endParaRPr>
          </a:p>
          <a:p>
            <a:pPr marL="214313" indent="-214313"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buFont typeface="Arial"/>
              <a:buChar char="•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Оборудование компактно размещено на раме-основании. </a:t>
            </a:r>
            <a:endParaRPr lang="en-US" sz="1200">
              <a:solidFill>
                <a:srgbClr val="383434"/>
              </a:solidFill>
              <a:latin typeface="Arial"/>
              <a:ea typeface="Aptos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endParaRPr lang="en-US" sz="1200">
              <a:latin typeface="Arial"/>
              <a:ea typeface="Aptos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endParaRPr lang="ru-RU" sz="1200">
              <a:latin typeface="Aptos"/>
              <a:ea typeface="Aptos"/>
              <a:cs typeface="Times New Roma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rcRect l="17952" t="1443" r="20906" b="13847"/>
          <a:stretch/>
        </p:blipFill>
        <p:spPr bwMode="auto">
          <a:xfrm>
            <a:off x="4490274" y="1272011"/>
            <a:ext cx="3047594" cy="3166782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 bwMode="auto">
          <a:xfrm>
            <a:off x="228602" y="424365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Перекачивание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битумных материалов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6229350" y="4796324"/>
            <a:ext cx="15335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*Более подробно можете </a:t>
            </a:r>
            <a:endParaRPr/>
          </a:p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узнать на главной странице</a:t>
            </a:r>
            <a:r>
              <a:rPr lang="ru-RU" sz="800">
                <a:solidFill>
                  <a:srgbClr val="383434"/>
                </a:solidFill>
                <a:latin typeface="Arial"/>
                <a:cs typeface="Times New Roman"/>
              </a:rPr>
              <a:t>.</a:t>
            </a:r>
            <a:endParaRPr lang="ru-RU" sz="800">
              <a:solidFill>
                <a:srgbClr val="383434"/>
              </a:solidFill>
            </a:endParaRPr>
          </a:p>
        </p:txBody>
      </p:sp>
      <p:sp>
        <p:nvSpPr>
          <p:cNvPr id="22" name="Управляющая кнопка: &quot;На главную&quot; 21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24" name="Управляющая кнопка: &quot;На главную&quot; 23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Управляющая кнопка: &quot;Пустой&quot; 24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26" name="Управляющая кнопка: &quot;Пустой&quot; 25">
            <a:hlinkClick r:id="rId6" action="ppaction://hlinksldjump" highlightClick="1"/>
          </p:cNvPr>
          <p:cNvSpPr/>
          <p:nvPr/>
        </p:nvSpPr>
        <p:spPr bwMode="auto">
          <a:xfrm>
            <a:off x="7975890" y="1080671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Оборудование перекачки</a:t>
            </a:r>
            <a:endParaRPr/>
          </a:p>
        </p:txBody>
      </p:sp>
      <p:sp>
        <p:nvSpPr>
          <p:cNvPr id="27" name="Управляющая кнопка: &quot;Пустой&quot; 26">
            <a:hlinkClick r:id="" action="ppaction://hlinkshowjump?jump=nextslide" highlightClick="1"/>
          </p:cNvPr>
          <p:cNvSpPr/>
          <p:nvPr/>
        </p:nvSpPr>
        <p:spPr bwMode="auto">
          <a:xfrm>
            <a:off x="7975886" y="1812045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Управляющая кнопка: &quot;Пустой&quot; 27">
            <a:hlinkClick r:id="rId7" action="ppaction://hlinksldjump" highlightClick="1"/>
          </p:cNvPr>
          <p:cNvSpPr/>
          <p:nvPr/>
        </p:nvSpPr>
        <p:spPr bwMode="auto">
          <a:xfrm>
            <a:off x="7975887" y="1446358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rcRect l="20854" t="36317" r="26819" b="35087"/>
          <a:stretch/>
        </p:blipFill>
        <p:spPr bwMode="auto">
          <a:xfrm>
            <a:off x="4007169" y="1832309"/>
            <a:ext cx="3765232" cy="19671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102678" y="204484"/>
            <a:ext cx="75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ПЕРЕКАЧИВАНИЕ БИТУМНЫХ МАТЕРИАЛОВ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28602" y="1302992"/>
            <a:ext cx="4409574" cy="4100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ДЛЯ ПЕРЕКАЧИВАНИЯ БИТУМНЫХ МАТЕРИАЛОВ ВНУТРИ БИТУМНОГО ТЕРМИНАЛА, ИСПОЛЬЗУЮТСЯ: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смонтированные трубопроводные эстакады </a:t>
            </a:r>
            <a:r>
              <a:rPr lang="en-US" sz="1200" b="1">
                <a:solidFill>
                  <a:srgbClr val="383434"/>
                </a:solidFill>
                <a:latin typeface="Arial"/>
                <a:cs typeface="Times New Roman"/>
              </a:rPr>
              <a:t>ErichHahn</a:t>
            </a:r>
            <a:r>
              <a:rPr lang="ru-RU" sz="1200" b="1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 </a:t>
            </a:r>
            <a:r>
              <a:rPr lang="en-US" sz="1200" b="1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PR</a:t>
            </a:r>
            <a:r>
              <a:rPr lang="en-US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.</a:t>
            </a: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 </a:t>
            </a:r>
            <a:endParaRPr lang="en-US" sz="1200">
              <a:solidFill>
                <a:srgbClr val="383434"/>
              </a:solidFill>
              <a:latin typeface="Arial"/>
              <a:ea typeface="Aptos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Это собственное конструктивное решение для транспортирования жидких продуктов между участками комплекса.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Каждая секция - это готовый участок продуктопровода с трубками обогрева теплоносителем, и опорными металлоконструкциями и фланцевыми соединениями, который достаточно установить на фундамент и соединить со следующей секцией.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Предусмотрены гибкие вставки (вибрационные компенсаторы), которые убирают вибрацию, поглощают гидравлические удары и компенсируют смещения, сдвиги и тепловые удлинения.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endParaRPr lang="en-US" sz="1200">
              <a:latin typeface="Arial"/>
              <a:ea typeface="Aptos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buClr>
                <a:srgbClr val="003770"/>
              </a:buClr>
              <a:defRPr/>
            </a:pPr>
            <a:endParaRPr lang="ru-RU" sz="1200">
              <a:latin typeface="Aptos"/>
              <a:ea typeface="Aptos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228602" y="424365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Перекачивание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битумных материалов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6" name="Управляющая кнопка: &quot;На главную&quot; 5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TextBox 6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8" name="Управляющая кнопка: &quot;На главную&quot; 7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11" name="Управляющая кнопка: &quot;Пустой&quot; 10">
            <a:hlinkClick r:id="" action="ppaction://hlinkshowjump?jump=previousslide" highlightClick="1"/>
          </p:cNvPr>
          <p:cNvSpPr/>
          <p:nvPr/>
        </p:nvSpPr>
        <p:spPr bwMode="auto">
          <a:xfrm>
            <a:off x="7975890" y="146533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  <p:sp>
        <p:nvSpPr>
          <p:cNvPr id="12" name="Управляющая кнопка: &quot;Пустой&quot; 11">
            <a:hlinkClick r:id="rId6" action="ppaction://hlinksldjump" highlightClick="1"/>
          </p:cNvPr>
          <p:cNvSpPr/>
          <p:nvPr/>
        </p:nvSpPr>
        <p:spPr bwMode="auto">
          <a:xfrm>
            <a:off x="7975891" y="108686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 l="32631" t="30877" r="29730" b="28245"/>
          <a:stretch/>
        </p:blipFill>
        <p:spPr bwMode="auto">
          <a:xfrm>
            <a:off x="4430629" y="2797834"/>
            <a:ext cx="2959769" cy="234566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275492" y="1022610"/>
            <a:ext cx="4155137" cy="1842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УПРАВЛЕНИЕ ТЕРМИНАЛОМ ОСУЩЕСТВЛЯЕТСЯ</a:t>
            </a:r>
            <a:endParaRPr lang="en-US" sz="1050" b="1">
              <a:solidFill>
                <a:srgbClr val="003770"/>
              </a:solidFill>
              <a:latin typeface="Arial Black"/>
              <a:ea typeface="Tahoma"/>
              <a:cs typeface="Tahoma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с поста управления, который размещён в пункте разгрузки автотранспорта</a:t>
            </a:r>
            <a:r>
              <a:rPr lang="ru-RU" sz="1200" b="1">
                <a:solidFill>
                  <a:srgbClr val="383434"/>
                </a:solidFill>
                <a:latin typeface="Arial"/>
                <a:cs typeface="Times New Roman"/>
              </a:rPr>
              <a:t>  </a:t>
            </a:r>
            <a:r>
              <a:rPr lang="en-US" sz="1200" b="1">
                <a:solidFill>
                  <a:srgbClr val="383434"/>
                </a:solidFill>
                <a:latin typeface="Arial"/>
                <a:cs typeface="Times New Roman"/>
              </a:rPr>
              <a:t>ErichHahn </a:t>
            </a:r>
            <a:r>
              <a:rPr lang="ru-RU" sz="1200" b="1">
                <a:solidFill>
                  <a:srgbClr val="383434"/>
                </a:solidFill>
                <a:latin typeface="Arial"/>
                <a:cs typeface="Times New Roman"/>
              </a:rPr>
              <a:t>ATU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200" b="1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Пост управления</a:t>
            </a: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 оснащён панелью управления оператора. 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endParaRPr lang="ru-RU" sz="1200">
              <a:latin typeface="Arial"/>
              <a:ea typeface="Aptos"/>
              <a:cs typeface="Times New Roman"/>
            </a:endParaRPr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endParaRPr lang="en-US" sz="1200">
              <a:latin typeface="Arial"/>
              <a:ea typeface="Aptos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 l="10214" r="18591"/>
          <a:stretch/>
        </p:blipFill>
        <p:spPr bwMode="auto">
          <a:xfrm>
            <a:off x="324852" y="2643940"/>
            <a:ext cx="2422741" cy="223787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 bwMode="auto">
          <a:xfrm>
            <a:off x="4210050" y="1022611"/>
            <a:ext cx="3533776" cy="1900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УЧЁТ ПРОДУКТОВ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Терминал предусматривает возможность материального учета слива и налива битума на распределительном узле – </a:t>
            </a:r>
            <a:r>
              <a:rPr lang="en-US" sz="1200" b="1">
                <a:solidFill>
                  <a:srgbClr val="383434"/>
                </a:solidFill>
                <a:latin typeface="Arial"/>
                <a:cs typeface="Times New Roman"/>
              </a:rPr>
              <a:t>ErichHahn </a:t>
            </a:r>
            <a:r>
              <a:rPr lang="ru-RU" sz="1200" b="1">
                <a:solidFill>
                  <a:srgbClr val="383434"/>
                </a:solidFill>
                <a:latin typeface="Arial"/>
                <a:cs typeface="Times New Roman"/>
              </a:rPr>
              <a:t>FMU</a:t>
            </a: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, в котором устанавливаются</a:t>
            </a:r>
            <a:r>
              <a:rPr lang="en-US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 </a:t>
            </a: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кориолисовые расходомеры.</a:t>
            </a:r>
            <a:endParaRPr/>
          </a:p>
          <a:p>
            <a:pPr>
              <a:lnSpc>
                <a:spcPct val="114999"/>
              </a:lnSpc>
              <a:spcAft>
                <a:spcPts val="600"/>
              </a:spcAft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Данные расходомеров отображаются на панели поста управления.</a:t>
            </a:r>
            <a:endParaRPr/>
          </a:p>
        </p:txBody>
      </p:sp>
      <p:sp>
        <p:nvSpPr>
          <p:cNvPr id="2" name="TextBox 1"/>
          <p:cNvSpPr txBox="1"/>
          <p:nvPr/>
        </p:nvSpPr>
        <p:spPr bwMode="auto">
          <a:xfrm>
            <a:off x="228602" y="424365"/>
            <a:ext cx="754415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Управление терминалом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7" name="Управляющая кнопка: &quot;На главную&quot; 6">
            <a:hlinkClick r:id="rId4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TextBox 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Управляющая кнопка: &quot;На главную&quot; 10">
            <a:hlinkClick r:id="rId5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Управляющая кнопка: &quot;Пустой&quot; 11">
            <a:hlinkClick r:id="rId6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102678" y="204484"/>
            <a:ext cx="7540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171450">
              <a:defRPr/>
            </a:pPr>
            <a:r>
              <a:rPr lang="ru-RU" sz="1800" b="1" spc="-23">
                <a:solidFill>
                  <a:schemeClr val="bg1"/>
                </a:solidFill>
                <a:latin typeface="Arial Black"/>
                <a:ea typeface="Arial Unicode MS"/>
                <a:cs typeface="Arial Unicode MS"/>
              </a:rPr>
              <a:t>ПЛАВИЛЬНЫЙ КОМПЛЕКС (ОПЦИОНАЛЬНО)</a:t>
            </a:r>
            <a:endParaRPr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153531" y="1622975"/>
            <a:ext cx="40739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Для плавления битума, в состав терминала включена установка </a:t>
            </a:r>
            <a:r>
              <a:rPr lang="en-US" sz="1050" b="1">
                <a:solidFill>
                  <a:srgbClr val="003770"/>
                </a:solidFill>
                <a:latin typeface="Arial"/>
                <a:cs typeface="Times New Roman"/>
              </a:rPr>
              <a:t>ErichHahn</a:t>
            </a:r>
            <a:r>
              <a:rPr lang="en-US" sz="1050">
                <a:solidFill>
                  <a:srgbClr val="003770"/>
                </a:solidFill>
                <a:latin typeface="Arial"/>
                <a:ea typeface="Aptos"/>
                <a:cs typeface="Times New Roman"/>
              </a:rPr>
              <a:t> </a:t>
            </a:r>
            <a:r>
              <a:rPr lang="en-US" sz="1050" b="1">
                <a:solidFill>
                  <a:srgbClr val="003770"/>
                </a:solidFill>
                <a:latin typeface="Arial"/>
                <a:ea typeface="Aptos"/>
                <a:cs typeface="Times New Roman"/>
              </a:rPr>
              <a:t>BMP-6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53531" y="3367793"/>
            <a:ext cx="4208585" cy="1509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999"/>
              </a:lnSpc>
              <a:spcAft>
                <a:spcPts val="600"/>
              </a:spcAft>
              <a:buClr>
                <a:schemeClr val="accent1">
                  <a:lumMod val="50000"/>
                </a:schemeClr>
              </a:buClr>
              <a:defRPr/>
            </a:pPr>
            <a:r>
              <a:rPr lang="ru-RU" sz="105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ПРЕИМУЩЕСТВА:</a:t>
            </a:r>
            <a:endParaRPr/>
          </a:p>
          <a:p>
            <a:pPr marL="214313" indent="-214313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Высокая производительность плавления            битума – </a:t>
            </a:r>
            <a:r>
              <a:rPr lang="ru-RU" sz="1200" b="1">
                <a:solidFill>
                  <a:srgbClr val="383434"/>
                </a:solidFill>
                <a:latin typeface="Arial"/>
                <a:cs typeface="Times New Roman"/>
              </a:rPr>
              <a:t>12</a:t>
            </a: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 тонн в час.</a:t>
            </a:r>
            <a:endParaRPr/>
          </a:p>
          <a:p>
            <a:pPr marL="214313" indent="-214313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Вариативность загрузки (верхняя и боковая).</a:t>
            </a:r>
            <a:endParaRPr/>
          </a:p>
          <a:p>
            <a:pPr marL="214313" indent="-214313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Максимальное удобство технического обслуживания.</a:t>
            </a:r>
            <a:endParaRPr/>
          </a:p>
          <a:p>
            <a:pPr marL="214313" indent="-214313"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Безопасность работы.</a:t>
            </a:r>
            <a:endParaRPr/>
          </a:p>
        </p:txBody>
      </p:sp>
      <p:sp>
        <p:nvSpPr>
          <p:cNvPr id="26" name="TextBox 25"/>
          <p:cNvSpPr txBox="1"/>
          <p:nvPr/>
        </p:nvSpPr>
        <p:spPr bwMode="auto">
          <a:xfrm>
            <a:off x="153531" y="2280199"/>
            <a:ext cx="43188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ПРИНЦИП РАБОТЫ:</a:t>
            </a:r>
            <a:endParaRPr/>
          </a:p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Загрузка блоков твердого битума в установку BMP-6 на подогреваемые опоры осуществляется двумя способами:</a:t>
            </a:r>
            <a:endParaRPr/>
          </a:p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с помощью вилочного погрузчика или с помощью двух электротельферов.</a:t>
            </a:r>
            <a:endParaRPr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 l="9991" t="8470" r="23186"/>
          <a:stretch/>
        </p:blipFill>
        <p:spPr bwMode="auto">
          <a:xfrm>
            <a:off x="4430874" y="1899167"/>
            <a:ext cx="3311045" cy="2385493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 bwMode="auto">
          <a:xfrm>
            <a:off x="6266036" y="1680126"/>
            <a:ext cx="12427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Блок-контейнер</a:t>
            </a:r>
            <a:endParaRPr/>
          </a:p>
        </p:txBody>
      </p:sp>
      <p:cxnSp>
        <p:nvCxnSpPr>
          <p:cNvPr id="9" name="Соединитель: уступ 76"/>
          <p:cNvCxnSpPr>
            <a:cxnSpLocks/>
            <a:stCxn id="7" idx="2"/>
          </p:cNvCxnSpPr>
          <p:nvPr/>
        </p:nvCxnSpPr>
        <p:spPr bwMode="auto">
          <a:xfrm>
            <a:off x="6887414" y="1910958"/>
            <a:ext cx="0" cy="1234987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 bwMode="auto">
          <a:xfrm>
            <a:off x="6085617" y="4176653"/>
            <a:ext cx="4017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Люк </a:t>
            </a:r>
            <a:endParaRPr/>
          </a:p>
        </p:txBody>
      </p:sp>
      <p:cxnSp>
        <p:nvCxnSpPr>
          <p:cNvPr id="17" name="Соединитель: уступ 76"/>
          <p:cNvCxnSpPr>
            <a:cxnSpLocks/>
            <a:stCxn id="19" idx="0"/>
          </p:cNvCxnSpPr>
          <p:nvPr/>
        </p:nvCxnSpPr>
        <p:spPr bwMode="auto">
          <a:xfrm rot="5400000" flipH="1" flipV="1">
            <a:off x="4402357" y="2867315"/>
            <a:ext cx="579712" cy="191374"/>
          </a:xfrm>
          <a:prstGeom prst="bentConnector3">
            <a:avLst>
              <a:gd name="adj1" fmla="val 18234"/>
            </a:avLst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 bwMode="auto">
          <a:xfrm>
            <a:off x="4115466" y="3252858"/>
            <a:ext cx="96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Боковое окно </a:t>
            </a:r>
            <a:endParaRPr/>
          </a:p>
          <a:p>
            <a:pPr>
              <a:defRPr/>
            </a:pPr>
            <a:r>
              <a:rPr lang="ru-RU" sz="900"/>
              <a:t>загрузки</a:t>
            </a:r>
            <a:endParaRPr/>
          </a:p>
        </p:txBody>
      </p:sp>
      <p:cxnSp>
        <p:nvCxnSpPr>
          <p:cNvPr id="22" name="Соединитель: уступ 76"/>
          <p:cNvCxnSpPr>
            <a:cxnSpLocks/>
          </p:cNvCxnSpPr>
          <p:nvPr/>
        </p:nvCxnSpPr>
        <p:spPr bwMode="auto">
          <a:xfrm flipV="1">
            <a:off x="6285836" y="3499402"/>
            <a:ext cx="647" cy="694328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 bwMode="auto">
          <a:xfrm>
            <a:off x="4983714" y="3808178"/>
            <a:ext cx="15036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900"/>
              <a:t>Блок разогрева</a:t>
            </a:r>
            <a:endParaRPr/>
          </a:p>
        </p:txBody>
      </p:sp>
      <p:cxnSp>
        <p:nvCxnSpPr>
          <p:cNvPr id="25" name="Соединитель: уступ 76"/>
          <p:cNvCxnSpPr>
            <a:cxnSpLocks/>
          </p:cNvCxnSpPr>
          <p:nvPr/>
        </p:nvCxnSpPr>
        <p:spPr bwMode="auto">
          <a:xfrm flipV="1">
            <a:off x="5520213" y="3145944"/>
            <a:ext cx="0" cy="706915"/>
          </a:xfrm>
          <a:prstGeom prst="straightConnector1">
            <a:avLst/>
          </a:prstGeom>
          <a:ln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 bwMode="auto">
          <a:xfrm>
            <a:off x="228602" y="424365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Плавильный комплекс </a:t>
            </a: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(опционально)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38" name="TextBox 37"/>
          <p:cNvSpPr txBox="1"/>
          <p:nvPr/>
        </p:nvSpPr>
        <p:spPr bwMode="auto">
          <a:xfrm>
            <a:off x="6229350" y="4796324"/>
            <a:ext cx="15335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*Более подробно можете </a:t>
            </a:r>
            <a:endParaRPr/>
          </a:p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узнать на главной странице</a:t>
            </a:r>
            <a:r>
              <a:rPr lang="ru-RU" sz="800">
                <a:solidFill>
                  <a:srgbClr val="383434"/>
                </a:solidFill>
                <a:latin typeface="Arial"/>
                <a:cs typeface="Times New Roman"/>
              </a:rPr>
              <a:t>.</a:t>
            </a:r>
            <a:endParaRPr lang="ru-RU" sz="800">
              <a:solidFill>
                <a:srgbClr val="383434"/>
              </a:solidFill>
            </a:endParaRPr>
          </a:p>
        </p:txBody>
      </p:sp>
      <p:sp>
        <p:nvSpPr>
          <p:cNvPr id="39" name="Управляющая кнопка: &quot;На главную&quot; 38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0" name="TextBox 39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41" name="Управляющая кнопка: &quot;На главную&quot; 40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2" name="Управляющая кнопка: &quot;Пустой&quot; 41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43" name="Управляющая кнопка: &quot;Пустой&quot; 42">
            <a:hlinkClick r:id="rId6" action="ppaction://hlinksldjump" highlightClick="1"/>
          </p:cNvPr>
          <p:cNvSpPr/>
          <p:nvPr/>
        </p:nvSpPr>
        <p:spPr bwMode="auto">
          <a:xfrm>
            <a:off x="7975890" y="145383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  <p:sp>
        <p:nvSpPr>
          <p:cNvPr id="44" name="Управляющая кнопка: &quot;Пустой&quot; 43">
            <a:hlinkClick r:id="rId7" action="ppaction://hlinksldjump" highlightClick="1"/>
          </p:cNvPr>
          <p:cNvSpPr/>
          <p:nvPr/>
        </p:nvSpPr>
        <p:spPr bwMode="auto">
          <a:xfrm>
            <a:off x="7975891" y="108686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плавления</a:t>
            </a:r>
            <a:endParaRPr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112036" y="1852979"/>
            <a:ext cx="3647594" cy="26142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 bwMode="auto">
          <a:xfrm>
            <a:off x="215476" y="1542514"/>
            <a:ext cx="4073949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В основе участка установка окисления битумов </a:t>
            </a:r>
            <a:r>
              <a:rPr lang="ru-RU" sz="1050" b="1">
                <a:solidFill>
                  <a:srgbClr val="003770"/>
                </a:solidFill>
                <a:latin typeface="Arial"/>
                <a:cs typeface="Times New Roman"/>
              </a:rPr>
              <a:t>ErichHahn MB-25</a:t>
            </a: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,</a:t>
            </a:r>
            <a:r>
              <a:rPr lang="ru-RU" sz="1050" b="1">
                <a:solidFill>
                  <a:srgbClr val="003770"/>
                </a:solidFill>
                <a:latin typeface="Arial"/>
                <a:cs typeface="Times New Roman"/>
              </a:rPr>
              <a:t> </a:t>
            </a: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с производительностью </a:t>
            </a:r>
            <a:endParaRPr/>
          </a:p>
          <a:p>
            <a:pPr>
              <a:defRPr/>
            </a:pPr>
            <a:r>
              <a:rPr lang="ru-RU" sz="1200" b="1">
                <a:solidFill>
                  <a:srgbClr val="383434"/>
                </a:solidFill>
                <a:latin typeface="Arial"/>
                <a:cs typeface="Times New Roman"/>
              </a:rPr>
              <a:t>25 тонн/час</a:t>
            </a: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.</a:t>
            </a:r>
            <a:endParaRPr/>
          </a:p>
          <a:p>
            <a:pPr>
              <a:defRPr/>
            </a:pPr>
            <a:endParaRPr lang="ru-RU" sz="1200" b="1">
              <a:solidFill>
                <a:srgbClr val="003770"/>
              </a:solidFill>
              <a:latin typeface="Arial Black"/>
              <a:ea typeface="Tahoma"/>
              <a:cs typeface="Tahoma"/>
            </a:endParaRPr>
          </a:p>
          <a:p>
            <a:pPr>
              <a:defRPr/>
            </a:pPr>
            <a:r>
              <a:rPr lang="ru-RU" sz="1200" b="1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ПРЕИМУЩЕСТВА:</a:t>
            </a:r>
            <a:endParaRPr/>
          </a:p>
          <a:p>
            <a:pPr marL="214313" indent="-214313">
              <a:spcAft>
                <a:spcPts val="600"/>
              </a:spcAft>
              <a:buClr>
                <a:srgbClr val="003770"/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Это автоматизированный комплекс, включающий необходимое оборудование для подготовки, дозирования, подачи в технологический процесс и смешивания исходных компонентов полимерно-битумного вяжущего (PMB).</a:t>
            </a:r>
            <a:endParaRPr/>
          </a:p>
          <a:p>
            <a:pPr marL="214313" indent="-214313">
              <a:spcAft>
                <a:spcPts val="600"/>
              </a:spcAft>
              <a:buClr>
                <a:srgbClr val="003770"/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Установка поточного типа производит полимерно-битумное вяжущее (PMB) и битумные вяжущие PG по стандартам Superpave в автоматическом режиме согласно выбранной рецептуре. </a:t>
            </a:r>
            <a:endParaRPr/>
          </a:p>
          <a:p>
            <a:pPr marL="214313" indent="-214313">
              <a:spcAft>
                <a:spcPts val="600"/>
              </a:spcAft>
              <a:buClr>
                <a:srgbClr val="003770"/>
              </a:buClr>
              <a:buFont typeface="Wingdings"/>
              <a:buChar char="§"/>
              <a:defRPr/>
            </a:pPr>
            <a:r>
              <a:rPr lang="ru-RU" sz="1200">
                <a:solidFill>
                  <a:srgbClr val="383434"/>
                </a:solidFill>
                <a:latin typeface="Arial"/>
                <a:cs typeface="Times New Roman"/>
              </a:rPr>
              <a:t>Комплекс оборудования размещён на базе 40-футового контейнера.</a:t>
            </a:r>
            <a:endParaRPr/>
          </a:p>
          <a:p>
            <a:pPr>
              <a:defRPr/>
            </a:pPr>
            <a:endParaRPr lang="ru-RU" sz="1050" b="1">
              <a:solidFill>
                <a:srgbClr val="003770"/>
              </a:solidFill>
              <a:latin typeface="Arial"/>
              <a:cs typeface="Times New Roman"/>
            </a:endParaRPr>
          </a:p>
          <a:p>
            <a:pPr>
              <a:defRPr/>
            </a:pPr>
            <a:endParaRPr lang="en-US" sz="1050" b="1">
              <a:solidFill>
                <a:srgbClr val="003770"/>
              </a:solidFill>
              <a:latin typeface="Arial"/>
              <a:ea typeface="Aptos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6229350" y="4796324"/>
            <a:ext cx="15335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*Более подробно можете </a:t>
            </a:r>
            <a:endParaRPr/>
          </a:p>
          <a:p>
            <a:pPr algn="just">
              <a:defRPr/>
            </a:pPr>
            <a:r>
              <a:rPr lang="ru-RU" sz="800">
                <a:solidFill>
                  <a:srgbClr val="383434"/>
                </a:solidFill>
                <a:latin typeface="Arial"/>
                <a:ea typeface="Aptos"/>
                <a:cs typeface="Times New Roman"/>
              </a:rPr>
              <a:t>узнать на главной странице</a:t>
            </a:r>
            <a:r>
              <a:rPr lang="ru-RU" sz="800">
                <a:solidFill>
                  <a:srgbClr val="383434"/>
                </a:solidFill>
                <a:latin typeface="Arial"/>
                <a:cs typeface="Times New Roman"/>
              </a:rPr>
              <a:t>.</a:t>
            </a:r>
            <a:endParaRPr lang="ru-RU" sz="800">
              <a:solidFill>
                <a:srgbClr val="383434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215476" y="425286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Участок </a:t>
            </a:r>
            <a:endParaRPr/>
          </a:p>
          <a:p>
            <a:pPr>
              <a:lnSpc>
                <a:spcPct val="80000"/>
              </a:lnSpc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окисления битума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7" name="Управляющая кнопка: &quot;На главную&quot; 6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TextBox 8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11" name="Управляющая кнопка: &quot;На главную&quot; 10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Управляющая кнопка: &quot;Пустой&quot; 11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15" name="Управляющая кнопка: &quot;Пустой&quot; 14">
            <a:hlinkClick r:id="rId6" action="ppaction://hlinksldjump" highlightClick="1"/>
          </p:cNvPr>
          <p:cNvSpPr/>
          <p:nvPr/>
        </p:nvSpPr>
        <p:spPr bwMode="auto">
          <a:xfrm>
            <a:off x="7975890" y="1453839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  <p:sp>
        <p:nvSpPr>
          <p:cNvPr id="17" name="Управляющая кнопка: &quot;Пустой&quot; 16">
            <a:hlinkClick r:id="rId7" action="ppaction://hlinksldjump" highlightClick="1"/>
          </p:cNvPr>
          <p:cNvSpPr/>
          <p:nvPr/>
        </p:nvSpPr>
        <p:spPr bwMode="auto">
          <a:xfrm>
            <a:off x="7975891" y="108686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Установка окисления</a:t>
            </a:r>
            <a:endParaRPr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rcRect l="31826" r="1"/>
          <a:stretch/>
        </p:blipFill>
        <p:spPr bwMode="auto">
          <a:xfrm>
            <a:off x="3831335" y="1308735"/>
            <a:ext cx="3928295" cy="38347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auto">
          <a:xfrm>
            <a:off x="215476" y="1830080"/>
            <a:ext cx="35141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200">
                <a:solidFill>
                  <a:srgbClr val="333333"/>
                </a:solidFill>
                <a:latin typeface="Arial"/>
                <a:ea typeface="Arial Unicode MS"/>
                <a:cs typeface="Arial"/>
              </a:rPr>
              <a:t>Въезд на территорию терминала оборудован контрольно-пропускным пунктом.</a:t>
            </a:r>
            <a:endParaRPr/>
          </a:p>
          <a:p>
            <a:pPr>
              <a:defRPr/>
            </a:pPr>
            <a:endParaRPr lang="ru-RU" sz="1200">
              <a:solidFill>
                <a:srgbClr val="333333"/>
              </a:solidFill>
              <a:latin typeface="Arial"/>
              <a:ea typeface="Arial Unicode MS"/>
              <a:cs typeface="Arial"/>
            </a:endParaRPr>
          </a:p>
          <a:p>
            <a:pPr>
              <a:defRPr/>
            </a:pPr>
            <a:r>
              <a:rPr lang="ru-RU" sz="1200">
                <a:solidFill>
                  <a:srgbClr val="333333"/>
                </a:solidFill>
                <a:latin typeface="Arial"/>
                <a:ea typeface="Arial Unicode MS"/>
                <a:cs typeface="Arial"/>
              </a:rPr>
              <a:t>Территория спроектирована с учетом маневрирования и разворота транспорта и имеет удобные подъезды к станциям слива и налива битума.</a:t>
            </a:r>
            <a:endParaRPr/>
          </a:p>
          <a:p>
            <a:pPr>
              <a:defRPr/>
            </a:pPr>
            <a:endParaRPr lang="ru-RU" sz="1200">
              <a:solidFill>
                <a:srgbClr val="333333"/>
              </a:solidFill>
              <a:latin typeface="Arial"/>
              <a:ea typeface="Arial Unicode MS"/>
              <a:cs typeface="Arial"/>
            </a:endParaRPr>
          </a:p>
          <a:p>
            <a:pPr>
              <a:defRPr/>
            </a:pPr>
            <a:r>
              <a:rPr lang="ru-RU" sz="1200">
                <a:solidFill>
                  <a:srgbClr val="333333"/>
                </a:solidFill>
                <a:latin typeface="Arial"/>
                <a:ea typeface="Arial Unicode MS"/>
                <a:cs typeface="Arial"/>
              </a:rPr>
              <a:t>В комплект битумного терминала «BMT-20000» входит здание </a:t>
            </a:r>
            <a:r>
              <a:rPr lang="ru-RU" sz="1200" b="1">
                <a:solidFill>
                  <a:srgbClr val="333333"/>
                </a:solidFill>
                <a:latin typeface="Arial"/>
                <a:ea typeface="Arial Unicode MS"/>
                <a:cs typeface="Arial"/>
              </a:rPr>
              <a:t>лаборатории</a:t>
            </a:r>
            <a:r>
              <a:rPr lang="ru-RU" sz="1200">
                <a:solidFill>
                  <a:srgbClr val="333333"/>
                </a:solidFill>
                <a:latin typeface="Arial"/>
                <a:ea typeface="Arial Unicode MS"/>
                <a:cs typeface="Arial"/>
              </a:rPr>
              <a:t>, предназначенной для своевременного анализа физико-химических свойств хранимого и перевозимого битума.</a:t>
            </a:r>
            <a:endParaRPr/>
          </a:p>
        </p:txBody>
      </p:sp>
      <p:sp>
        <p:nvSpPr>
          <p:cNvPr id="2" name="TextBox 1"/>
          <p:cNvSpPr txBox="1"/>
          <p:nvPr/>
        </p:nvSpPr>
        <p:spPr bwMode="auto">
          <a:xfrm>
            <a:off x="215476" y="425286"/>
            <a:ext cx="754415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Инфраструктура </a:t>
            </a:r>
            <a:endParaRPr/>
          </a:p>
          <a:p>
            <a:pPr>
              <a:lnSpc>
                <a:spcPct val="80000"/>
              </a:lnSpc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Битумного терминала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3" name="Управляющая кнопка: &quot;На главную&quot; 2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5" name="Управляющая кнопка: &quot;На главную&quot; 4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10" name="Управляющая кнопка: &quot;Пустой&quot; 9">
            <a:hlinkClick r:id="rId6" action="ppaction://hlinksldjump" highlightClick="1"/>
          </p:cNvPr>
          <p:cNvSpPr/>
          <p:nvPr/>
        </p:nvSpPr>
        <p:spPr bwMode="auto">
          <a:xfrm>
            <a:off x="7975890" y="108686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Состав терминала</a:t>
            </a:r>
            <a:endParaRPr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349181" y="2166503"/>
            <a:ext cx="7410449" cy="2357568"/>
          </a:xfrm>
          <a:prstGeom prst="rect">
            <a:avLst/>
          </a:prstGeom>
          <a:noFill/>
        </p:spPr>
        <p:txBody>
          <a:bodyPr wrap="square" numCol="2" spcCol="540000" rtlCol="0">
            <a:spAutoFit/>
          </a:bodyPr>
          <a:lstStyle/>
          <a:p>
            <a:pPr marL="0" marR="0" algn="l">
              <a:lnSpc>
                <a:spcPct val="114999"/>
              </a:lnSpc>
              <a:spcAft>
                <a:spcPts val="600"/>
              </a:spcAft>
              <a:buNone/>
              <a:defRPr/>
            </a:pPr>
            <a:r>
              <a:rPr lang="ru-RU" sz="1400" b="1" i="0" u="none" strike="noStrike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АСФАЛЬТОБЕТОННЫЕ ЗАВОДЫ</a:t>
            </a:r>
            <a:endParaRPr/>
          </a:p>
          <a:p>
            <a:pPr marL="0" marR="0" algn="l">
              <a:lnSpc>
                <a:spcPct val="114999"/>
              </a:lnSpc>
              <a:spcAft>
                <a:spcPts val="600"/>
              </a:spcAft>
              <a:buNone/>
              <a:defRPr/>
            </a:pPr>
            <a:endParaRPr lang="ru-RU" sz="1400" b="1" i="0" u="none" strike="noStrike">
              <a:solidFill>
                <a:srgbClr val="003770"/>
              </a:solidFill>
              <a:latin typeface="Arial Black"/>
              <a:ea typeface="Tahoma"/>
              <a:cs typeface="Tahoma"/>
            </a:endParaRPr>
          </a:p>
          <a:p>
            <a:pPr marR="0" algn="l">
              <a:spcAft>
                <a:spcPts val="600"/>
              </a:spcAft>
              <a:buNone/>
              <a:defRPr/>
            </a:pPr>
            <a:r>
              <a:rPr lang="ru-RU" sz="1400" b="1" i="0" u="none" strike="noStrike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ОПТОВЫЕ ПОСТАВЩИКИ БИТУМНОЙ ПРОДУКЦИИ</a:t>
            </a:r>
            <a:endParaRPr/>
          </a:p>
          <a:p>
            <a:pPr marR="0" algn="l">
              <a:spcAft>
                <a:spcPts val="600"/>
              </a:spcAft>
              <a:buNone/>
              <a:defRPr/>
            </a:pPr>
            <a:endParaRPr sz="2000" b="0" i="0" u="none" strike="noStrike">
              <a:latin typeface="Arial"/>
            </a:endParaRPr>
          </a:p>
          <a:p>
            <a:pPr marR="0" algn="l">
              <a:spcAft>
                <a:spcPts val="600"/>
              </a:spcAft>
              <a:buNone/>
              <a:defRPr/>
            </a:pPr>
            <a:r>
              <a:rPr lang="ru-RU" sz="1400" b="1" i="0" u="none" strike="noStrike">
                <a:solidFill>
                  <a:srgbClr val="003770"/>
                </a:solidFill>
                <a:latin typeface="Arial Black"/>
                <a:ea typeface="Tahoma"/>
                <a:cs typeface="Tahoma"/>
              </a:rPr>
              <a:t>ПРОИЗВОДИТЕЛИ БИТУМА И МАТЕРИАЛОВ НА ЕГО ОСНОВЕ</a:t>
            </a:r>
            <a:endParaRPr/>
          </a:p>
          <a:p>
            <a:pPr marR="0" algn="l">
              <a:spcAft>
                <a:spcPts val="600"/>
              </a:spcAft>
              <a:buNone/>
              <a:defRPr/>
            </a:pPr>
            <a:endParaRPr lang="ru-RU" sz="1400" b="1" i="0" u="none" strike="noStrike">
              <a:solidFill>
                <a:srgbClr val="003770"/>
              </a:solidFill>
              <a:latin typeface="Arial Black"/>
              <a:ea typeface="Tahoma"/>
              <a:cs typeface="Tahoma"/>
            </a:endParaRPr>
          </a:p>
          <a:p>
            <a:pPr marR="0" algn="l">
              <a:buNone/>
              <a:defRPr/>
            </a:pPr>
            <a:r>
              <a:rPr lang="ru-RU" sz="1400" b="0" i="0" u="none" strike="noStrike">
                <a:solidFill>
                  <a:srgbClr val="383434"/>
                </a:solidFill>
                <a:latin typeface="Arial"/>
                <a:cs typeface="Times New Roman"/>
              </a:rPr>
              <a:t>Для обеспечения хранения больших объёмов битума</a:t>
            </a:r>
            <a:endParaRPr/>
          </a:p>
          <a:p>
            <a:pPr marR="0" algn="l">
              <a:buNone/>
              <a:defRPr/>
            </a:pPr>
            <a:endParaRPr sz="2000" b="0" i="0" u="none" strike="noStrike">
              <a:latin typeface="Arial"/>
            </a:endParaRPr>
          </a:p>
          <a:p>
            <a:pPr marR="0" algn="l">
              <a:buNone/>
              <a:defRPr/>
            </a:pPr>
            <a:r>
              <a:rPr lang="ru-RU" sz="1400" b="0" i="0" u="none" strike="noStrike">
                <a:solidFill>
                  <a:srgbClr val="383434"/>
                </a:solidFill>
                <a:latin typeface="Arial"/>
                <a:cs typeface="Times New Roman"/>
              </a:rPr>
              <a:t>Для формирования запаса в регионах, в т.ч. труднодоступных </a:t>
            </a:r>
            <a:endParaRPr/>
          </a:p>
          <a:p>
            <a:pPr marR="0" algn="l">
              <a:buNone/>
              <a:defRPr/>
            </a:pPr>
            <a:endParaRPr sz="2000" b="0" i="0" u="none" strike="noStrike">
              <a:latin typeface="Arial"/>
            </a:endParaRPr>
          </a:p>
          <a:p>
            <a:pPr marL="0" marR="0" algn="l">
              <a:defRPr/>
            </a:pPr>
            <a:r>
              <a:rPr lang="ru-RU" sz="1400" b="0" i="0" u="none" strike="noStrike">
                <a:solidFill>
                  <a:srgbClr val="383434"/>
                </a:solidFill>
                <a:latin typeface="Arial"/>
                <a:cs typeface="Times New Roman"/>
              </a:rPr>
              <a:t>Для сохранения продукта в низкий сезон спроса и для дальнейшей реализации его в высокий сезон</a:t>
            </a:r>
            <a:endParaRPr sz="2000" b="0" i="0" u="none" strike="noStrike">
              <a:latin typeface="Arial"/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215476" y="425286"/>
            <a:ext cx="7544154" cy="1520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Применение </a:t>
            </a:r>
            <a:endParaRPr/>
          </a:p>
          <a:p>
            <a:pPr>
              <a:lnSpc>
                <a:spcPct val="80000"/>
              </a:lnSpc>
              <a:defRPr/>
            </a:pPr>
            <a:r>
              <a:rPr lang="ru-RU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битумных терминалов </a:t>
            </a:r>
            <a:endParaRPr/>
          </a:p>
          <a:p>
            <a:pPr>
              <a:lnSpc>
                <a:spcPct val="80000"/>
              </a:lnSpc>
              <a:defRPr/>
            </a:pPr>
            <a:r>
              <a:rPr lang="en-US" sz="36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Prompt"/>
              </a:rPr>
              <a:t>BMT-20000</a:t>
            </a:r>
            <a:endParaRPr/>
          </a:p>
        </p:txBody>
      </p:sp>
      <p:sp>
        <p:nvSpPr>
          <p:cNvPr id="4" name="Управляющая кнопка: &quot;На главную&quot; 3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TextBox 4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9" name="Управляющая кнопка: &quot;На главную&quot; 8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Управляющая кнопка: &quot;Пустой&quot; 10">
            <a:hlinkClick r:id="rId4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1" name="Группа 20"/>
          <p:cNvGrpSpPr/>
          <p:nvPr/>
        </p:nvGrpSpPr>
        <p:grpSpPr bwMode="auto">
          <a:xfrm>
            <a:off x="768617" y="1003310"/>
            <a:ext cx="6565633" cy="1223412"/>
            <a:chOff x="1576714" y="1294672"/>
            <a:chExt cx="9827886" cy="1993149"/>
          </a:xfrm>
        </p:grpSpPr>
        <p:sp>
          <p:nvSpPr>
            <p:cNvPr id="10" name="Прямоугольник 9"/>
            <p:cNvSpPr/>
            <p:nvPr/>
          </p:nvSpPr>
          <p:spPr bwMode="auto">
            <a:xfrm>
              <a:off x="1576714" y="1732766"/>
              <a:ext cx="3725779" cy="553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050">
                  <a:solidFill>
                    <a:srgbClr val="003770"/>
                  </a:solidFill>
                  <a:latin typeface="Arial Black"/>
                  <a:ea typeface="Arial Unicode MS"/>
                  <a:cs typeface="Arial Unicode MS"/>
                </a:rPr>
                <a:t>ДЕМПФИРОВАНИЕ СЕЗОННЫХ КОЛЕБАНИЙ ПОТРЕБЛЕНИЯ</a:t>
              </a:r>
              <a:endParaRPr/>
            </a:p>
          </p:txBody>
        </p:sp>
        <p:sp>
          <p:nvSpPr>
            <p:cNvPr id="11" name="Прямоугольник 10"/>
            <p:cNvSpPr/>
            <p:nvPr/>
          </p:nvSpPr>
          <p:spPr bwMode="auto">
            <a:xfrm>
              <a:off x="5081336" y="1294672"/>
              <a:ext cx="6323264" cy="199314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214313" indent="-214313" algn="just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Обеспечивает возможность хранения битума в течение всего года, что позволяет сгладить сезонные колебания спроса.</a:t>
              </a:r>
              <a:endParaRPr/>
            </a:p>
            <a:p>
              <a:pPr marL="214313" indent="-214313" algn="just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Гарантия своевременной поставки битума даже в пиковый сезон.</a:t>
              </a:r>
              <a:endParaRPr/>
            </a:p>
            <a:p>
              <a:pPr marL="214313" indent="-214313" algn="just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Снижение себестоимости продукта для конечного потребителя за счет оптимизации поставок.</a:t>
              </a:r>
              <a:endParaRPr/>
            </a:p>
          </p:txBody>
        </p:sp>
      </p:grpSp>
      <p:grpSp>
        <p:nvGrpSpPr>
          <p:cNvPr id="20" name="Группа 19"/>
          <p:cNvGrpSpPr/>
          <p:nvPr/>
        </p:nvGrpSpPr>
        <p:grpSpPr bwMode="auto">
          <a:xfrm>
            <a:off x="768616" y="2180617"/>
            <a:ext cx="6679715" cy="869012"/>
            <a:chOff x="1575728" y="3179620"/>
            <a:chExt cx="9998651" cy="1415772"/>
          </a:xfrm>
        </p:grpSpPr>
        <p:sp>
          <p:nvSpPr>
            <p:cNvPr id="12" name="Прямоугольник 11"/>
            <p:cNvSpPr/>
            <p:nvPr/>
          </p:nvSpPr>
          <p:spPr bwMode="auto">
            <a:xfrm>
              <a:off x="1575728" y="3516396"/>
              <a:ext cx="3725781" cy="553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050">
                  <a:solidFill>
                    <a:srgbClr val="003770"/>
                  </a:solidFill>
                  <a:latin typeface="Arial Black"/>
                  <a:ea typeface="Arial Unicode MS"/>
                  <a:cs typeface="Arial Unicode MS"/>
                </a:rPr>
                <a:t>МИНИМИЗАЦИЯ ЛОГИСТИЧЕСКОГО "ПЛЕЧА"</a:t>
              </a:r>
              <a:endParaRPr/>
            </a:p>
          </p:txBody>
        </p:sp>
        <p:sp>
          <p:nvSpPr>
            <p:cNvPr id="13" name="Прямоугольник 12"/>
            <p:cNvSpPr/>
            <p:nvPr/>
          </p:nvSpPr>
          <p:spPr bwMode="auto">
            <a:xfrm>
              <a:off x="5089357" y="3179620"/>
              <a:ext cx="6485022" cy="141577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214313" indent="-214313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Размещение мини-терминалов ближе к основным потребителям битума снижает транспортные расходы.</a:t>
              </a:r>
              <a:endParaRPr/>
            </a:p>
            <a:p>
              <a:pPr marL="214313" indent="-214313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Сохранение качества битума благодаря сокращению времени доставки.</a:t>
              </a:r>
              <a:endParaRPr/>
            </a:p>
            <a:p>
              <a:pPr marL="214313" indent="-214313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Увеличение регионального охвата за счет мобильности и гибкости терминала.</a:t>
              </a:r>
              <a:endParaRPr/>
            </a:p>
          </p:txBody>
        </p:sp>
      </p:grpSp>
      <p:grpSp>
        <p:nvGrpSpPr>
          <p:cNvPr id="19" name="Группа 18"/>
          <p:cNvGrpSpPr/>
          <p:nvPr/>
        </p:nvGrpSpPr>
        <p:grpSpPr bwMode="auto">
          <a:xfrm>
            <a:off x="768616" y="3269898"/>
            <a:ext cx="6480841" cy="604531"/>
            <a:chOff x="1580648" y="5026513"/>
            <a:chExt cx="9700963" cy="984885"/>
          </a:xfrm>
        </p:grpSpPr>
        <p:sp>
          <p:nvSpPr>
            <p:cNvPr id="14" name="Прямоугольник 13"/>
            <p:cNvSpPr/>
            <p:nvPr/>
          </p:nvSpPr>
          <p:spPr bwMode="auto">
            <a:xfrm>
              <a:off x="1580648" y="5089430"/>
              <a:ext cx="3725780" cy="76944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050">
                  <a:solidFill>
                    <a:srgbClr val="003770"/>
                  </a:solidFill>
                  <a:latin typeface="Arial Black"/>
                  <a:ea typeface="Arial Unicode MS"/>
                  <a:cs typeface="Arial Unicode MS"/>
                </a:rPr>
                <a:t>ЗАКУПКА БИТУМА В МЕЖСЕЗОНЬЕ ПО МИНИМАЛЬНЫМ ЦЕНАМ</a:t>
              </a:r>
              <a:endParaRPr/>
            </a:p>
          </p:txBody>
        </p:sp>
        <p:sp>
          <p:nvSpPr>
            <p:cNvPr id="15" name="Прямоугольник 14"/>
            <p:cNvSpPr/>
            <p:nvPr/>
          </p:nvSpPr>
          <p:spPr bwMode="auto">
            <a:xfrm>
              <a:off x="5049251" y="5026513"/>
              <a:ext cx="6232361" cy="98488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214313" indent="-214313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Мини-терминал позволяет закупать и хранить битум в низкий сезон по более выгодным ценам.</a:t>
              </a:r>
              <a:endParaRPr/>
            </a:p>
            <a:p>
              <a:pPr marL="214313" indent="-214313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Это снижает конечную стоимость продукта и обеспечивает стабильность поставок в период высокого спроса.</a:t>
              </a:r>
              <a:endParaRPr/>
            </a:p>
          </p:txBody>
        </p:sp>
      </p:grpSp>
      <p:grpSp>
        <p:nvGrpSpPr>
          <p:cNvPr id="18" name="Группа 17"/>
          <p:cNvGrpSpPr/>
          <p:nvPr/>
        </p:nvGrpSpPr>
        <p:grpSpPr bwMode="auto">
          <a:xfrm>
            <a:off x="768616" y="4033025"/>
            <a:ext cx="6336110" cy="736771"/>
            <a:chOff x="1564679" y="6380947"/>
            <a:chExt cx="9484321" cy="1200328"/>
          </a:xfrm>
        </p:grpSpPr>
        <p:sp>
          <p:nvSpPr>
            <p:cNvPr id="16" name="Прямоугольник 15"/>
            <p:cNvSpPr/>
            <p:nvPr/>
          </p:nvSpPr>
          <p:spPr bwMode="auto">
            <a:xfrm>
              <a:off x="1564679" y="6639328"/>
              <a:ext cx="3725779" cy="553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050">
                  <a:solidFill>
                    <a:srgbClr val="003770"/>
                  </a:solidFill>
                  <a:latin typeface="Arial Black"/>
                  <a:ea typeface="Arial Unicode MS"/>
                  <a:cs typeface="Arial Unicode MS"/>
                </a:rPr>
                <a:t>ОРГАНИЗАЦИЯ КОМПАКТНОГО </a:t>
              </a:r>
              <a:endParaRPr/>
            </a:p>
            <a:p>
              <a:pPr>
                <a:defRPr/>
              </a:pPr>
              <a:r>
                <a:rPr lang="ru-RU" sz="1050">
                  <a:solidFill>
                    <a:srgbClr val="003770"/>
                  </a:solidFill>
                  <a:latin typeface="Arial Black"/>
                  <a:ea typeface="Arial Unicode MS"/>
                  <a:cs typeface="Arial Unicode MS"/>
                </a:rPr>
                <a:t>И НАДЕЖНОГО ХРАНЕНИЯ</a:t>
              </a:r>
              <a:endParaRPr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5069303" y="6380947"/>
              <a:ext cx="5979697" cy="120032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214313" indent="-214313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Компактное и эффективное хранилище, интегрированное             в мини-терминал, позволяет поддерживать нужные объемы битума на локальном уровне.</a:t>
              </a:r>
              <a:endParaRPr/>
            </a:p>
            <a:p>
              <a:pPr marL="214313" indent="-214313">
                <a:buClr>
                  <a:srgbClr val="003770"/>
                </a:buClr>
                <a:buFont typeface="Wingdings"/>
                <a:buChar char="§"/>
                <a:defRPr/>
              </a:pPr>
              <a:r>
                <a:rPr lang="ru-RU" sz="1050">
                  <a:solidFill>
                    <a:srgbClr val="383434"/>
                  </a:solidFill>
                  <a:latin typeface="Arial"/>
                  <a:cs typeface="Arial"/>
                </a:rPr>
                <a:t>Надежное хранение гарантирует сохранность качества битума     и бесперебойность поставок.</a:t>
              </a:r>
              <a:endParaRPr/>
            </a:p>
          </p:txBody>
        </p:sp>
      </p:grpSp>
      <p:grpSp>
        <p:nvGrpSpPr>
          <p:cNvPr id="26" name="Группа 25"/>
          <p:cNvGrpSpPr/>
          <p:nvPr/>
        </p:nvGrpSpPr>
        <p:grpSpPr bwMode="auto">
          <a:xfrm>
            <a:off x="768617" y="2221218"/>
            <a:ext cx="6108999" cy="1811807"/>
            <a:chOff x="1425377" y="2334126"/>
            <a:chExt cx="9144365" cy="2951748"/>
          </a:xfrm>
        </p:grpSpPr>
        <p:cxnSp>
          <p:nvCxnSpPr>
            <p:cNvPr id="23" name="Прямая соединительная линия 22"/>
            <p:cNvCxnSpPr>
              <a:cxnSpLocks/>
            </p:cNvCxnSpPr>
            <p:nvPr/>
          </p:nvCxnSpPr>
          <p:spPr bwMode="auto">
            <a:xfrm>
              <a:off x="1425742" y="2334126"/>
              <a:ext cx="9144000" cy="0"/>
            </a:xfrm>
            <a:prstGeom prst="line">
              <a:avLst/>
            </a:prstGeom>
            <a:ln>
              <a:solidFill>
                <a:srgbClr val="38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>
              <a:cxnSpLocks/>
            </p:cNvCxnSpPr>
            <p:nvPr/>
          </p:nvCxnSpPr>
          <p:spPr bwMode="auto">
            <a:xfrm>
              <a:off x="1425742" y="3954379"/>
              <a:ext cx="9144000" cy="0"/>
            </a:xfrm>
            <a:prstGeom prst="line">
              <a:avLst/>
            </a:prstGeom>
            <a:ln>
              <a:solidFill>
                <a:srgbClr val="38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>
              <a:cxnSpLocks/>
            </p:cNvCxnSpPr>
            <p:nvPr/>
          </p:nvCxnSpPr>
          <p:spPr bwMode="auto">
            <a:xfrm>
              <a:off x="1425377" y="5285874"/>
              <a:ext cx="9144000" cy="0"/>
            </a:xfrm>
            <a:prstGeom prst="line">
              <a:avLst/>
            </a:prstGeom>
            <a:ln>
              <a:solidFill>
                <a:srgbClr val="3834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6"/>
          <p:cNvSpPr txBox="1"/>
          <p:nvPr/>
        </p:nvSpPr>
        <p:spPr bwMode="auto">
          <a:xfrm>
            <a:off x="381730" y="232810"/>
            <a:ext cx="7360189" cy="929508"/>
          </a:xfrm>
          <a:prstGeom prst="rect">
            <a:avLst/>
          </a:prstGeom>
        </p:spPr>
        <p:txBody>
          <a:bodyPr>
            <a:noAutofit/>
          </a:bodyPr>
          <a:lstStyle>
            <a:def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r>
              <a:rPr lang="ru-RU" sz="44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Преимущества</a:t>
            </a:r>
            <a:endParaRPr/>
          </a:p>
        </p:txBody>
      </p:sp>
      <p:sp>
        <p:nvSpPr>
          <p:cNvPr id="3" name="Управляющая кнопка: &quot;На главную&quot; 2">
            <a:hlinkClick r:id="rId2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TextBox 3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На главную&quot; 6">
            <a:hlinkClick r:id="rId3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Управляющая кнопка: &quot;Пустой&quot; 7">
            <a:hlinkClick r:id="rId4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9" name="Управляющая кнопка: &quot;Пустой&quot; 8">
            <a:hlinkClick r:id="" action="ppaction://hlinkshowjump?jump=nextslide" highlightClick="1"/>
          </p:cNvPr>
          <p:cNvSpPr/>
          <p:nvPr/>
        </p:nvSpPr>
        <p:spPr bwMode="auto">
          <a:xfrm>
            <a:off x="7975891" y="1072491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1" name="Группа 40"/>
          <p:cNvGrpSpPr/>
          <p:nvPr/>
        </p:nvGrpSpPr>
        <p:grpSpPr bwMode="auto">
          <a:xfrm>
            <a:off x="264695" y="1253676"/>
            <a:ext cx="3516730" cy="1315745"/>
            <a:chOff x="352926" y="1433443"/>
            <a:chExt cx="5400000" cy="1754326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352926" y="1433443"/>
              <a:ext cx="5400000" cy="1754326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ea typeface="Times New Roman"/>
                  <a:cs typeface="Arial"/>
                </a:rPr>
                <a:t>Поддержание физико-химических свойств битума при хранении и перевалке</a:t>
              </a:r>
              <a:r>
                <a:rPr lang="en-US" sz="1200">
                  <a:solidFill>
                    <a:srgbClr val="383434"/>
                  </a:solidFill>
                  <a:latin typeface="Arial"/>
                  <a:ea typeface="Times New Roman"/>
                  <a:cs typeface="Arial"/>
                </a:rPr>
                <a:t>.</a:t>
              </a:r>
              <a:r>
                <a:rPr lang="ru-RU" sz="1200">
                  <a:solidFill>
                    <a:srgbClr val="383434"/>
                  </a:solidFill>
                  <a:latin typeface="Arial"/>
                  <a:ea typeface="Times New Roman"/>
                  <a:cs typeface="Arial"/>
                </a:rPr>
                <a:t> </a:t>
              </a:r>
              <a:endParaRPr/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Улучшение качества продукции</a:t>
              </a:r>
              <a:r>
                <a:rPr lang="en-US" sz="1200">
                  <a:solidFill>
                    <a:srgbClr val="383434"/>
                  </a:solidFill>
                  <a:latin typeface="Arial"/>
                  <a:cs typeface="Arial"/>
                </a:rPr>
                <a:t>.</a:t>
              </a:r>
              <a:endParaRPr/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Отсутствие потерь.</a:t>
              </a:r>
              <a:endParaRPr/>
            </a:p>
          </p:txBody>
        </p:sp>
        <p:pic>
          <p:nvPicPr>
            <p:cNvPr id="32" name="Рисунок 31" descr="Угловые стрелки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5400000">
              <a:off x="2623372" y="2003755"/>
              <a:ext cx="628650" cy="628650"/>
            </a:xfrm>
            <a:prstGeom prst="rect">
              <a:avLst/>
            </a:prstGeom>
          </p:spPr>
        </p:pic>
      </p:grpSp>
      <p:grpSp>
        <p:nvGrpSpPr>
          <p:cNvPr id="38" name="Группа 37"/>
          <p:cNvGrpSpPr/>
          <p:nvPr/>
        </p:nvGrpSpPr>
        <p:grpSpPr bwMode="auto">
          <a:xfrm>
            <a:off x="252664" y="3189632"/>
            <a:ext cx="3516730" cy="1869743"/>
            <a:chOff x="336885" y="4252841"/>
            <a:chExt cx="5400000" cy="2492991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336885" y="4252841"/>
              <a:ext cx="5400000" cy="2492991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Высокая степень автоматизации технологических процессов </a:t>
              </a:r>
              <a:endParaRPr/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и удаленный мониторинг</a:t>
              </a:r>
              <a:r>
                <a:rPr lang="en-US" sz="1200">
                  <a:solidFill>
                    <a:srgbClr val="383434"/>
                  </a:solidFill>
                  <a:latin typeface="Arial"/>
                  <a:cs typeface="Arial"/>
                </a:rPr>
                <a:t>.</a:t>
              </a: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 </a:t>
              </a:r>
              <a:endParaRPr/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Снижение количества сотрудников производства</a:t>
              </a:r>
              <a:r>
                <a:rPr lang="en-US" sz="1200">
                  <a:solidFill>
                    <a:srgbClr val="383434"/>
                  </a:solidFill>
                  <a:latin typeface="Arial"/>
                  <a:cs typeface="Arial"/>
                </a:rPr>
                <a:t>.</a:t>
              </a:r>
              <a:endParaRPr/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Снижение степени влияния человеческого фактора на эффективность.</a:t>
              </a:r>
              <a:endParaRPr/>
            </a:p>
          </p:txBody>
        </p:sp>
        <p:pic>
          <p:nvPicPr>
            <p:cNvPr id="33" name="Рисунок 32" descr="Угловые стрелки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5400000">
              <a:off x="2625805" y="5018144"/>
              <a:ext cx="628650" cy="628650"/>
            </a:xfrm>
            <a:prstGeom prst="rect">
              <a:avLst/>
            </a:prstGeom>
          </p:spPr>
        </p:pic>
      </p:grpSp>
      <p:grpSp>
        <p:nvGrpSpPr>
          <p:cNvPr id="39" name="Группа 38"/>
          <p:cNvGrpSpPr/>
          <p:nvPr/>
        </p:nvGrpSpPr>
        <p:grpSpPr bwMode="auto">
          <a:xfrm>
            <a:off x="4194008" y="3249146"/>
            <a:ext cx="3516730" cy="1500411"/>
            <a:chOff x="6252410" y="4252841"/>
            <a:chExt cx="5400000" cy="2000548"/>
          </a:xfrm>
        </p:grpSpPr>
        <p:sp>
          <p:nvSpPr>
            <p:cNvPr id="26" name="Прямоугольник 25"/>
            <p:cNvSpPr/>
            <p:nvPr/>
          </p:nvSpPr>
          <p:spPr bwMode="auto">
            <a:xfrm>
              <a:off x="6252410" y="4252841"/>
              <a:ext cx="5400000" cy="2000548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Готовое технологическое решение для предприятий дорожно-строительной отрасли</a:t>
              </a:r>
              <a:r>
                <a:rPr lang="en-US" sz="1200">
                  <a:solidFill>
                    <a:srgbClr val="383434"/>
                  </a:solidFill>
                  <a:latin typeface="Arial"/>
                  <a:cs typeface="Arial"/>
                </a:rPr>
                <a:t>.</a:t>
              </a:r>
              <a:endParaRPr lang="ru-RU" sz="1200">
                <a:solidFill>
                  <a:srgbClr val="383434"/>
                </a:solidFill>
                <a:latin typeface="Arial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Сокращение расходов на монтаж и ввод </a:t>
              </a:r>
              <a:endParaRPr/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в эксплуатацию, благодаря полной готовности</a:t>
              </a:r>
              <a:endParaRPr/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оборудования.</a:t>
              </a:r>
              <a:endParaRPr/>
            </a:p>
          </p:txBody>
        </p:sp>
        <p:pic>
          <p:nvPicPr>
            <p:cNvPr id="34" name="Рисунок 33" descr="Угловые стрелки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5400000">
              <a:off x="8624592" y="4791332"/>
              <a:ext cx="628650" cy="628650"/>
            </a:xfrm>
            <a:prstGeom prst="rect">
              <a:avLst/>
            </a:prstGeom>
          </p:spPr>
        </p:pic>
      </p:grpSp>
      <p:grpSp>
        <p:nvGrpSpPr>
          <p:cNvPr id="40" name="Группа 39"/>
          <p:cNvGrpSpPr/>
          <p:nvPr/>
        </p:nvGrpSpPr>
        <p:grpSpPr bwMode="auto">
          <a:xfrm>
            <a:off x="4194008" y="1253676"/>
            <a:ext cx="3516730" cy="1315745"/>
            <a:chOff x="6328610" y="1433443"/>
            <a:chExt cx="5400000" cy="1754326"/>
          </a:xfrm>
        </p:grpSpPr>
        <p:sp>
          <p:nvSpPr>
            <p:cNvPr id="25" name="Прямоугольник 24"/>
            <p:cNvSpPr/>
            <p:nvPr/>
          </p:nvSpPr>
          <p:spPr bwMode="auto">
            <a:xfrm>
              <a:off x="6328610" y="1433443"/>
              <a:ext cx="5400000" cy="1754326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Учёт битума поступающего и отгружаемого </a:t>
              </a:r>
              <a:endParaRPr/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с терминала</a:t>
              </a:r>
              <a:r>
                <a:rPr lang="en-US" sz="1200">
                  <a:solidFill>
                    <a:srgbClr val="383434"/>
                  </a:solidFill>
                  <a:latin typeface="Arial"/>
                  <a:cs typeface="Arial"/>
                </a:rPr>
                <a:t>.</a:t>
              </a:r>
              <a:endParaRPr lang="ru-RU" sz="1200">
                <a:solidFill>
                  <a:srgbClr val="383434"/>
                </a:solidFill>
                <a:latin typeface="Arial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rgbClr val="383434"/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Полный контроль движения битума.</a:t>
              </a:r>
              <a:endParaRPr/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Исключение воровства битума.</a:t>
              </a:r>
              <a:endParaRPr/>
            </a:p>
          </p:txBody>
        </p:sp>
        <p:pic>
          <p:nvPicPr>
            <p:cNvPr id="37" name="Рисунок 36" descr="Угловые стрелки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5400000">
              <a:off x="8714285" y="1990725"/>
              <a:ext cx="628650" cy="628650"/>
            </a:xfrm>
            <a:prstGeom prst="rect">
              <a:avLst/>
            </a:prstGeom>
          </p:spPr>
        </p:pic>
      </p:grpSp>
      <p:sp>
        <p:nvSpPr>
          <p:cNvPr id="42" name="Прямоугольник 41"/>
          <p:cNvSpPr/>
          <p:nvPr/>
        </p:nvSpPr>
        <p:spPr bwMode="auto">
          <a:xfrm>
            <a:off x="1802311" y="908403"/>
            <a:ext cx="291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spc="-23">
                <a:solidFill>
                  <a:srgbClr val="003770"/>
                </a:solidFill>
                <a:latin typeface="Arial Black"/>
                <a:ea typeface="Arial Unicode MS"/>
                <a:cs typeface="Arial Unicode MS"/>
              </a:rPr>
              <a:t>1</a:t>
            </a:r>
            <a:endParaRPr lang="ru-RU" sz="1800">
              <a:solidFill>
                <a:srgbClr val="00377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5775783" y="908403"/>
            <a:ext cx="335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800" b="1" spc="-23">
                <a:solidFill>
                  <a:srgbClr val="003770"/>
                </a:solidFill>
                <a:latin typeface="Arial Black"/>
                <a:ea typeface="Arial Unicode MS"/>
                <a:cs typeface="Arial Unicode MS"/>
              </a:rPr>
              <a:t>2</a:t>
            </a:r>
            <a:endParaRPr lang="ru-RU" sz="1800">
              <a:solidFill>
                <a:srgbClr val="00377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775783" y="2838779"/>
            <a:ext cx="2914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spc="-23">
                <a:solidFill>
                  <a:srgbClr val="003770"/>
                </a:solidFill>
                <a:latin typeface="Arial Black"/>
                <a:ea typeface="Arial Unicode MS"/>
                <a:cs typeface="Arial Unicode MS"/>
              </a:rPr>
              <a:t>4</a:t>
            </a:r>
            <a:endParaRPr lang="ru-RU" sz="1800">
              <a:solidFill>
                <a:srgbClr val="00377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802310" y="2761054"/>
            <a:ext cx="2914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spc="-23">
                <a:solidFill>
                  <a:srgbClr val="003770"/>
                </a:solidFill>
                <a:latin typeface="Arial Black"/>
                <a:ea typeface="Arial Unicode MS"/>
                <a:cs typeface="Arial Unicode MS"/>
              </a:rPr>
              <a:t>3</a:t>
            </a:r>
            <a:endParaRPr lang="ru-RU" sz="1800">
              <a:solidFill>
                <a:srgbClr val="003770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215476" y="425286"/>
            <a:ext cx="754415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Преимущественные решения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3" name="Управляющая кнопка: &quot;На главную&quot; 2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На главную&quot; 6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10" name="Управляющая кнопка: &quot;Пустой&quot; 9">
            <a:hlinkClick r:id="" action="ppaction://hlinkshowjump?jump=nextslide" highlightClick="1"/>
          </p:cNvPr>
          <p:cNvSpPr/>
          <p:nvPr/>
        </p:nvSpPr>
        <p:spPr bwMode="auto">
          <a:xfrm>
            <a:off x="7975890" y="108460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>
                    <a:lumMod val="75000"/>
                    <a:lumOff val="25000"/>
                  </a:schemeClr>
                </a:solidFill>
              </a:rPr>
              <a:t>Далее</a:t>
            </a:r>
            <a:endParaRPr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Управляющая кнопка: &quot;Пустой&quot; 10">
            <a:hlinkClick r:id="" action="ppaction://hlinkshowjump?jump=previousslide" highlightClick="1"/>
          </p:cNvPr>
          <p:cNvSpPr/>
          <p:nvPr/>
        </p:nvSpPr>
        <p:spPr bwMode="auto">
          <a:xfrm>
            <a:off x="7975890" y="146533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41" name="Группа 40"/>
          <p:cNvGrpSpPr/>
          <p:nvPr/>
        </p:nvGrpSpPr>
        <p:grpSpPr bwMode="auto">
          <a:xfrm>
            <a:off x="264695" y="1253676"/>
            <a:ext cx="3573880" cy="1315745"/>
            <a:chOff x="352926" y="1433443"/>
            <a:chExt cx="5400000" cy="1754327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352926" y="1433443"/>
              <a:ext cx="5400000" cy="175432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ea typeface="Times New Roman"/>
                  <a:cs typeface="Arial"/>
                </a:rPr>
                <a:t>Возможность расширения резервуарного парка и увеличение производительности по приёму и выдачи.</a:t>
              </a:r>
              <a:endParaRPr/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Идеальное решение для конкретных требований заказчика.</a:t>
              </a:r>
              <a:endParaRPr/>
            </a:p>
          </p:txBody>
        </p:sp>
        <p:pic>
          <p:nvPicPr>
            <p:cNvPr id="32" name="Рисунок 31" descr="Угловые стрелки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5400000">
              <a:off x="2720422" y="2243950"/>
              <a:ext cx="628649" cy="628650"/>
            </a:xfrm>
            <a:prstGeom prst="rect">
              <a:avLst/>
            </a:prstGeom>
          </p:spPr>
        </p:pic>
      </p:grpSp>
      <p:grpSp>
        <p:nvGrpSpPr>
          <p:cNvPr id="38" name="Группа 37"/>
          <p:cNvGrpSpPr/>
          <p:nvPr/>
        </p:nvGrpSpPr>
        <p:grpSpPr bwMode="auto">
          <a:xfrm>
            <a:off x="252664" y="3189631"/>
            <a:ext cx="3573880" cy="1685077"/>
            <a:chOff x="336885" y="4252841"/>
            <a:chExt cx="5400000" cy="2246768"/>
          </a:xfrm>
        </p:grpSpPr>
        <p:sp>
          <p:nvSpPr>
            <p:cNvPr id="24" name="Прямоугольник 23"/>
            <p:cNvSpPr/>
            <p:nvPr/>
          </p:nvSpPr>
          <p:spPr bwMode="auto">
            <a:xfrm>
              <a:off x="336885" y="4252841"/>
              <a:ext cx="5400000" cy="2246768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Возможность создания производственно-логистического комплекса на базе BMT (ПБВ, фасовка, плавление).</a:t>
              </a:r>
              <a:endParaRPr/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Расширение ассортимента выпускаемой продукции.</a:t>
              </a:r>
              <a:endParaRPr/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Повышение конкурентоспособности эксплуатирующей организации.</a:t>
              </a:r>
              <a:endParaRPr/>
            </a:p>
          </p:txBody>
        </p:sp>
        <p:pic>
          <p:nvPicPr>
            <p:cNvPr id="33" name="Рисунок 32" descr="Угловые стрелки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5400000">
              <a:off x="2722560" y="5038725"/>
              <a:ext cx="628650" cy="628650"/>
            </a:xfrm>
            <a:prstGeom prst="rect">
              <a:avLst/>
            </a:prstGeom>
          </p:spPr>
        </p:pic>
      </p:grpSp>
      <p:grpSp>
        <p:nvGrpSpPr>
          <p:cNvPr id="39" name="Группа 38"/>
          <p:cNvGrpSpPr/>
          <p:nvPr/>
        </p:nvGrpSpPr>
        <p:grpSpPr bwMode="auto">
          <a:xfrm>
            <a:off x="4051683" y="3272201"/>
            <a:ext cx="3573880" cy="1292662"/>
            <a:chOff x="6252410" y="4252841"/>
            <a:chExt cx="5400000" cy="1738659"/>
          </a:xfrm>
        </p:grpSpPr>
        <p:sp>
          <p:nvSpPr>
            <p:cNvPr id="26" name="Прямоугольник 25"/>
            <p:cNvSpPr/>
            <p:nvPr/>
          </p:nvSpPr>
          <p:spPr bwMode="auto">
            <a:xfrm>
              <a:off x="6252410" y="4252841"/>
              <a:ext cx="5400000" cy="1738659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Модульная конструкция битумного мини-терминала</a:t>
              </a:r>
              <a:r>
                <a:rPr lang="ru-RU" sz="120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/>
                  <a:cs typeface="Arial"/>
                </a:rPr>
                <a:t>.</a:t>
              </a: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Быстрый монтаж и ввод в эксплуатацию.</a:t>
              </a:r>
              <a:endParaRPr/>
            </a:p>
          </p:txBody>
        </p:sp>
        <p:pic>
          <p:nvPicPr>
            <p:cNvPr id="34" name="Рисунок 33" descr="Угловые стрелки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5400000">
              <a:off x="8724437" y="4872107"/>
              <a:ext cx="628650" cy="628650"/>
            </a:xfrm>
            <a:prstGeom prst="rect">
              <a:avLst/>
            </a:prstGeom>
          </p:spPr>
        </p:pic>
      </p:grpSp>
      <p:grpSp>
        <p:nvGrpSpPr>
          <p:cNvPr id="40" name="Группа 39"/>
          <p:cNvGrpSpPr/>
          <p:nvPr/>
        </p:nvGrpSpPr>
        <p:grpSpPr bwMode="auto">
          <a:xfrm>
            <a:off x="4127883" y="1253676"/>
            <a:ext cx="3573880" cy="1131079"/>
            <a:chOff x="6328610" y="1433443"/>
            <a:chExt cx="5400000" cy="1508105"/>
          </a:xfrm>
        </p:grpSpPr>
        <p:sp>
          <p:nvSpPr>
            <p:cNvPr id="25" name="Прямоугольник 24"/>
            <p:cNvSpPr/>
            <p:nvPr/>
          </p:nvSpPr>
          <p:spPr bwMode="auto">
            <a:xfrm>
              <a:off x="6328610" y="1433443"/>
              <a:ext cx="5400000" cy="150810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Возможность одновременного приёма, хранения и налива нескольких марок битума.</a:t>
              </a:r>
              <a:endParaRPr/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endParaRPr lang="ru-RU" sz="105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Times New Roman"/>
                <a:cs typeface="Arial"/>
              </a:endParaRPr>
            </a:p>
            <a:p>
              <a:pPr algn="ctr">
                <a:defRPr/>
              </a:pPr>
              <a:r>
                <a:rPr lang="ru-RU" sz="1200">
                  <a:solidFill>
                    <a:srgbClr val="383434"/>
                  </a:solidFill>
                  <a:latin typeface="Arial"/>
                  <a:cs typeface="Arial"/>
                </a:rPr>
                <a:t>Расширение ассортимента выпускаемой продукции.</a:t>
              </a:r>
              <a:endParaRPr/>
            </a:p>
          </p:txBody>
        </p:sp>
        <p:pic>
          <p:nvPicPr>
            <p:cNvPr id="37" name="Рисунок 36" descr="Угловые стрелки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5400000">
              <a:off x="8714285" y="1990725"/>
              <a:ext cx="628650" cy="628650"/>
            </a:xfrm>
            <a:prstGeom prst="rect">
              <a:avLst/>
            </a:prstGeom>
          </p:spPr>
        </p:pic>
      </p:grpSp>
      <p:sp>
        <p:nvSpPr>
          <p:cNvPr id="42" name="Прямоугольник 41"/>
          <p:cNvSpPr/>
          <p:nvPr/>
        </p:nvSpPr>
        <p:spPr bwMode="auto">
          <a:xfrm>
            <a:off x="1909574" y="920228"/>
            <a:ext cx="296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spc="-23">
                <a:solidFill>
                  <a:srgbClr val="003770"/>
                </a:solidFill>
                <a:latin typeface="Arial Black"/>
                <a:ea typeface="Arial Unicode MS"/>
                <a:cs typeface="Arial Unicode MS"/>
              </a:rPr>
              <a:t>5</a:t>
            </a:r>
            <a:endParaRPr lang="ru-RU" sz="1800">
              <a:solidFill>
                <a:srgbClr val="003770"/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5766747" y="908659"/>
            <a:ext cx="296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spc="-23">
                <a:solidFill>
                  <a:srgbClr val="003770"/>
                </a:solidFill>
                <a:latin typeface="Arial Black"/>
                <a:ea typeface="Arial Unicode MS"/>
                <a:cs typeface="Arial Unicode MS"/>
              </a:rPr>
              <a:t>6</a:t>
            </a:r>
            <a:endParaRPr lang="ru-RU" sz="1800">
              <a:solidFill>
                <a:srgbClr val="00377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5747696" y="2901582"/>
            <a:ext cx="296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spc="-23">
                <a:solidFill>
                  <a:srgbClr val="003770"/>
                </a:solidFill>
                <a:latin typeface="Arial Black"/>
                <a:ea typeface="Arial Unicode MS"/>
                <a:cs typeface="Arial Unicode MS"/>
              </a:rPr>
              <a:t>8</a:t>
            </a:r>
            <a:endParaRPr lang="ru-RU" sz="1800">
              <a:solidFill>
                <a:srgbClr val="00377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1885512" y="2902869"/>
            <a:ext cx="308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800" b="1" spc="-23">
                <a:solidFill>
                  <a:srgbClr val="003770"/>
                </a:solidFill>
                <a:latin typeface="Arial Black"/>
                <a:ea typeface="Arial Unicode MS"/>
                <a:cs typeface="Arial Unicode MS"/>
              </a:rPr>
              <a:t>7</a:t>
            </a:r>
            <a:endParaRPr lang="ru-RU" sz="1800">
              <a:solidFill>
                <a:srgbClr val="003770"/>
              </a:solidFill>
            </a:endParaRPr>
          </a:p>
        </p:txBody>
      </p:sp>
      <p:sp>
        <p:nvSpPr>
          <p:cNvPr id="2" name="TextBox 1"/>
          <p:cNvSpPr txBox="1"/>
          <p:nvPr/>
        </p:nvSpPr>
        <p:spPr bwMode="auto">
          <a:xfrm>
            <a:off x="215476" y="425286"/>
            <a:ext cx="754415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ru-RU" sz="3600">
                <a:gradFill>
                  <a:gsLst>
                    <a:gs pos="0">
                      <a:srgbClr val="18C5F4">
                        <a:alpha val="30980"/>
                      </a:srgbClr>
                    </a:gs>
                    <a:gs pos="60000">
                      <a:srgbClr val="0058B0"/>
                    </a:gs>
                  </a:gsLst>
                  <a:lin ang="2700000" scaled="1"/>
                </a:gradFill>
                <a:latin typeface="+mj-lt"/>
                <a:cs typeface="Prompt"/>
              </a:rPr>
              <a:t>Преимущественные решения</a:t>
            </a:r>
            <a:endParaRPr lang="en-US" sz="360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Prompt"/>
            </a:endParaRPr>
          </a:p>
        </p:txBody>
      </p:sp>
      <p:sp>
        <p:nvSpPr>
          <p:cNvPr id="3" name="Управляющая кнопка: &quot;На главную&quot; 2">
            <a:hlinkClick r:id="rId3" action="ppaction://hlinksldjump" highlightClick="1"/>
          </p:cNvPr>
          <p:cNvSpPr/>
          <p:nvPr/>
        </p:nvSpPr>
        <p:spPr bwMode="auto">
          <a:xfrm>
            <a:off x="8035451" y="4154512"/>
            <a:ext cx="910800" cy="316229"/>
          </a:xfrm>
          <a:prstGeom prst="actionButtonHome">
            <a:avLst/>
          </a:prstGeom>
          <a:solidFill>
            <a:schemeClr val="lt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TextBox 5"/>
          <p:cNvSpPr txBox="1"/>
          <p:nvPr/>
        </p:nvSpPr>
        <p:spPr bwMode="auto">
          <a:xfrm>
            <a:off x="7888548" y="395167"/>
            <a:ext cx="999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700"/>
              <a:t>Кликни, чтобы узнать подробнее</a:t>
            </a:r>
            <a:endParaRPr/>
          </a:p>
        </p:txBody>
      </p:sp>
      <p:sp>
        <p:nvSpPr>
          <p:cNvPr id="7" name="Управляющая кнопка: &quot;На главную&quot; 6">
            <a:hlinkClick r:id="rId4" action="ppaction://hlinksldjump" highlightClick="1"/>
          </p:cNvPr>
          <p:cNvSpPr/>
          <p:nvPr/>
        </p:nvSpPr>
        <p:spPr bwMode="auto">
          <a:xfrm>
            <a:off x="8035451" y="4149085"/>
            <a:ext cx="911527" cy="316800"/>
          </a:xfrm>
          <a:prstGeom prst="actionButtonHome">
            <a:avLst/>
          </a:prstGeom>
          <a:solidFill>
            <a:schemeClr val="bg1"/>
          </a:solidFill>
          <a:ln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Управляющая кнопка: &quot;Пустой&quot; 8">
            <a:hlinkClick r:id="rId5" action="ppaction://hlinksldjump" highlightClick="1"/>
          </p:cNvPr>
          <p:cNvSpPr/>
          <p:nvPr/>
        </p:nvSpPr>
        <p:spPr bwMode="auto">
          <a:xfrm>
            <a:off x="7975891" y="703874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Битумный мини-терминал</a:t>
            </a:r>
            <a:endParaRPr/>
          </a:p>
        </p:txBody>
      </p:sp>
      <p:sp>
        <p:nvSpPr>
          <p:cNvPr id="10" name="Управляющая кнопка: &quot;Пустой&quot; 9">
            <a:hlinkClick r:id="" action="ppaction://hlinkshowjump?jump=previousslide" highlightClick="1"/>
          </p:cNvPr>
          <p:cNvSpPr/>
          <p:nvPr/>
        </p:nvSpPr>
        <p:spPr bwMode="auto">
          <a:xfrm>
            <a:off x="7975890" y="1068876"/>
            <a:ext cx="912272" cy="316229"/>
          </a:xfrm>
          <a:prstGeom prst="actionButtonBlank">
            <a:avLst/>
          </a:prstGeom>
          <a:solidFill>
            <a:schemeClr val="lt1"/>
          </a:solidFill>
          <a:ln w="12700">
            <a:gradFill>
              <a:gsLst>
                <a:gs pos="0">
                  <a:srgbClr val="00B0F0"/>
                </a:gs>
                <a:gs pos="100000">
                  <a:srgbClr val="0070C0"/>
                </a:gs>
              </a:gsLst>
              <a:lin ang="5400000" scaled="1"/>
            </a:gradFill>
          </a:ln>
        </p:spPr>
        <p:style>
          <a:lnRef idx="0">
            <a:srgbClr val="000000"/>
          </a:lnRef>
          <a:fillRef idx="0">
            <a:srgbClr val="000000"/>
          </a:fillRef>
          <a:effectRef idx="0">
            <a:srgbClr val="00000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700">
                <a:solidFill>
                  <a:schemeClr val="tx1"/>
                </a:solidFill>
              </a:rPr>
              <a:t>Назад</a:t>
            </a:r>
            <a:endParaRPr sz="7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10177</Words>
  <Application>Microsoft Macintosh PowerPoint</Application>
  <DocSecurity>0</DocSecurity>
  <PresentationFormat>Экран (16:9)</PresentationFormat>
  <Paragraphs>2030</Paragraphs>
  <Slides>145</Slides>
  <Notes>0</Notes>
  <HiddenSlides>134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145</vt:i4>
      </vt:variant>
    </vt:vector>
  </HeadingPairs>
  <TitlesOfParts>
    <vt:vector size="157" baseType="lpstr">
      <vt:lpstr>Aptos</vt:lpstr>
      <vt:lpstr>Arial</vt:lpstr>
      <vt:lpstr>Arial Black</vt:lpstr>
      <vt:lpstr>Calibri</vt:lpstr>
      <vt:lpstr>Fira Sans Light</vt:lpstr>
      <vt:lpstr>Inter</vt:lpstr>
      <vt:lpstr>Open Sans</vt:lpstr>
      <vt:lpstr>Sora</vt:lpstr>
      <vt:lpstr>Symbol</vt:lpstr>
      <vt:lpstr>TT Neoris</vt:lpstr>
      <vt:lpstr>Wingdings</vt:lpstr>
      <vt:lpstr>Simple Light</vt:lpstr>
      <vt:lpstr>Презентация PowerPoint</vt:lpstr>
      <vt:lpstr>Презентация PowerPoint</vt:lpstr>
      <vt:lpstr>Линейка оборудования  </vt:lpstr>
      <vt:lpstr>Виды резервуаров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keywords/>
  <dc:description/>
  <cp:lastModifiedBy>Mukhamed-Ali Sulaymanov</cp:lastModifiedBy>
  <cp:revision>68</cp:revision>
  <dcterms:modified xsi:type="dcterms:W3CDTF">2025-05-20T15:10:17Z</dcterms:modified>
  <cp:category/>
  <dc:identifier/>
  <cp:contentStatus/>
  <dc:language/>
  <cp:version/>
</cp:coreProperties>
</file>